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4"/>
  </p:sldMasterIdLst>
  <p:notesMasterIdLst>
    <p:notesMasterId r:id="rId59"/>
  </p:notesMasterIdLst>
  <p:handoutMasterIdLst>
    <p:handoutMasterId r:id="rId60"/>
  </p:handoutMasterIdLst>
  <p:sldIdLst>
    <p:sldId id="376" r:id="rId5"/>
    <p:sldId id="675" r:id="rId6"/>
    <p:sldId id="674" r:id="rId7"/>
    <p:sldId id="532" r:id="rId8"/>
    <p:sldId id="593" r:id="rId9"/>
    <p:sldId id="677" r:id="rId10"/>
    <p:sldId id="673" r:id="rId11"/>
    <p:sldId id="676" r:id="rId12"/>
    <p:sldId id="678" r:id="rId13"/>
    <p:sldId id="679" r:id="rId14"/>
    <p:sldId id="680" r:id="rId15"/>
    <p:sldId id="681" r:id="rId16"/>
    <p:sldId id="682" r:id="rId17"/>
    <p:sldId id="683" r:id="rId18"/>
    <p:sldId id="595" r:id="rId19"/>
    <p:sldId id="684" r:id="rId20"/>
    <p:sldId id="685" r:id="rId21"/>
    <p:sldId id="686" r:id="rId22"/>
    <p:sldId id="687" r:id="rId23"/>
    <p:sldId id="607" r:id="rId24"/>
    <p:sldId id="612" r:id="rId25"/>
    <p:sldId id="692" r:id="rId26"/>
    <p:sldId id="606" r:id="rId27"/>
    <p:sldId id="639" r:id="rId28"/>
    <p:sldId id="691" r:id="rId29"/>
    <p:sldId id="645" r:id="rId30"/>
    <p:sldId id="597" r:id="rId31"/>
    <p:sldId id="564" r:id="rId32"/>
    <p:sldId id="626" r:id="rId33"/>
    <p:sldId id="563" r:id="rId34"/>
    <p:sldId id="565" r:id="rId35"/>
    <p:sldId id="566" r:id="rId36"/>
    <p:sldId id="658" r:id="rId37"/>
    <p:sldId id="659" r:id="rId38"/>
    <p:sldId id="688" r:id="rId39"/>
    <p:sldId id="598" r:id="rId40"/>
    <p:sldId id="571" r:id="rId41"/>
    <p:sldId id="662" r:id="rId42"/>
    <p:sldId id="599" r:id="rId43"/>
    <p:sldId id="575" r:id="rId44"/>
    <p:sldId id="665" r:id="rId45"/>
    <p:sldId id="647" r:id="rId46"/>
    <p:sldId id="648" r:id="rId47"/>
    <p:sldId id="672" r:id="rId48"/>
    <p:sldId id="690" r:id="rId49"/>
    <p:sldId id="600" r:id="rId50"/>
    <p:sldId id="580" r:id="rId51"/>
    <p:sldId id="581" r:id="rId52"/>
    <p:sldId id="582" r:id="rId53"/>
    <p:sldId id="583" r:id="rId54"/>
    <p:sldId id="584" r:id="rId55"/>
    <p:sldId id="601" r:id="rId56"/>
    <p:sldId id="586" r:id="rId57"/>
    <p:sldId id="602" r:id="rId58"/>
  </p:sldIdLst>
  <p:sldSz cx="12192000" cy="6858000"/>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n-ea"/>
        <a:cs typeface="+mn-cs"/>
      </a:defRPr>
    </a:lvl5pPr>
    <a:lvl6pPr marL="2286000" algn="l" defTabSz="914400" rtl="0" eaLnBrk="1" latinLnBrk="0" hangingPunct="1">
      <a:defRPr sz="2400" kern="1200">
        <a:solidFill>
          <a:schemeClr val="tx1"/>
        </a:solidFill>
        <a:latin typeface="Verdana" panose="020B0604030504040204" pitchFamily="34" charset="0"/>
        <a:ea typeface="+mn-ea"/>
        <a:cs typeface="+mn-cs"/>
      </a:defRPr>
    </a:lvl6pPr>
    <a:lvl7pPr marL="2743200" algn="l" defTabSz="914400" rtl="0" eaLnBrk="1" latinLnBrk="0" hangingPunct="1">
      <a:defRPr sz="2400" kern="1200">
        <a:solidFill>
          <a:schemeClr val="tx1"/>
        </a:solidFill>
        <a:latin typeface="Verdana" panose="020B0604030504040204" pitchFamily="34" charset="0"/>
        <a:ea typeface="+mn-ea"/>
        <a:cs typeface="+mn-cs"/>
      </a:defRPr>
    </a:lvl7pPr>
    <a:lvl8pPr marL="3200400" algn="l" defTabSz="914400" rtl="0" eaLnBrk="1" latinLnBrk="0" hangingPunct="1">
      <a:defRPr sz="2400" kern="1200">
        <a:solidFill>
          <a:schemeClr val="tx1"/>
        </a:solidFill>
        <a:latin typeface="Verdana" panose="020B0604030504040204" pitchFamily="34" charset="0"/>
        <a:ea typeface="+mn-ea"/>
        <a:cs typeface="+mn-cs"/>
      </a:defRPr>
    </a:lvl8pPr>
    <a:lvl9pPr marL="3657600" algn="l" defTabSz="914400" rtl="0" eaLnBrk="1" latinLnBrk="0" hangingPunct="1">
      <a:defRPr sz="2400"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CC00"/>
    <a:srgbClr val="800000"/>
    <a:srgbClr val="009900"/>
    <a:srgbClr val="CCECFF"/>
    <a:srgbClr val="CCFFFF"/>
    <a:srgbClr val="99CC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701" autoAdjust="0"/>
  </p:normalViewPr>
  <p:slideViewPr>
    <p:cSldViewPr>
      <p:cViewPr varScale="1">
        <p:scale>
          <a:sx n="84" d="100"/>
          <a:sy n="84" d="100"/>
        </p:scale>
        <p:origin x="294" y="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p:scale>
          <a:sx n="100" d="100"/>
          <a:sy n="100" d="100"/>
        </p:scale>
        <p:origin x="-888"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Saifulamri OMAR (NP)" userId="S::oms5@np.edu.sg::5e958872-fac5-4dd7-9692-395253e193f5" providerId="AD" clId="Web-{69A173C7-1088-4ADF-BA92-AF591DCC221F}"/>
    <pc:docChg chg="modSld">
      <pc:chgData name="Mohamed Saifulamri OMAR (NP)" userId="S::oms5@np.edu.sg::5e958872-fac5-4dd7-9692-395253e193f5" providerId="AD" clId="Web-{69A173C7-1088-4ADF-BA92-AF591DCC221F}" dt="2021-05-24T05:33:02.348" v="8" actId="20577"/>
      <pc:docMkLst>
        <pc:docMk/>
      </pc:docMkLst>
      <pc:sldChg chg="delSp modSp">
        <pc:chgData name="Mohamed Saifulamri OMAR (NP)" userId="S::oms5@np.edu.sg::5e958872-fac5-4dd7-9692-395253e193f5" providerId="AD" clId="Web-{69A173C7-1088-4ADF-BA92-AF591DCC221F}" dt="2021-05-24T05:33:02.348" v="8" actId="20577"/>
        <pc:sldMkLst>
          <pc:docMk/>
          <pc:sldMk cId="2639737989" sldId="537"/>
        </pc:sldMkLst>
        <pc:spChg chg="mod">
          <ac:chgData name="Mohamed Saifulamri OMAR (NP)" userId="S::oms5@np.edu.sg::5e958872-fac5-4dd7-9692-395253e193f5" providerId="AD" clId="Web-{69A173C7-1088-4ADF-BA92-AF591DCC221F}" dt="2021-05-24T05:33:02.348" v="8" actId="20577"/>
          <ac:spMkLst>
            <pc:docMk/>
            <pc:sldMk cId="2639737989" sldId="537"/>
            <ac:spMk id="3" creationId="{00000000-0000-0000-0000-000000000000}"/>
          </ac:spMkLst>
        </pc:spChg>
        <pc:spChg chg="del">
          <ac:chgData name="Mohamed Saifulamri OMAR (NP)" userId="S::oms5@np.edu.sg::5e958872-fac5-4dd7-9692-395253e193f5" providerId="AD" clId="Web-{69A173C7-1088-4ADF-BA92-AF591DCC221F}" dt="2021-05-24T05:32:50.410" v="0"/>
          <ac:spMkLst>
            <pc:docMk/>
            <pc:sldMk cId="2639737989" sldId="537"/>
            <ac:spMk id="9" creationId="{00000000-0000-0000-0000-000000000000}"/>
          </ac:spMkLst>
        </pc:spChg>
      </pc:sldChg>
    </pc:docChg>
  </pc:docChgLst>
  <pc:docChgLst>
    <pc:chgData name="Hock Guan TAN (NP)" userId="e5f7d661-fe1a-47b6-b277-f25b08fa15d4" providerId="ADAL" clId="{0EF83983-9A6F-43AA-9557-25344194133F}"/>
    <pc:docChg chg="custSel addSld modSld">
      <pc:chgData name="Hock Guan TAN (NP)" userId="e5f7d661-fe1a-47b6-b277-f25b08fa15d4" providerId="ADAL" clId="{0EF83983-9A6F-43AA-9557-25344194133F}" dt="2021-05-28T03:25:43.595" v="236" actId="14100"/>
      <pc:docMkLst>
        <pc:docMk/>
      </pc:docMkLst>
      <pc:sldChg chg="modSp">
        <pc:chgData name="Hock Guan TAN (NP)" userId="e5f7d661-fe1a-47b6-b277-f25b08fa15d4" providerId="ADAL" clId="{0EF83983-9A6F-43AA-9557-25344194133F}" dt="2021-05-28T02:34:30.842" v="7" actId="14100"/>
        <pc:sldMkLst>
          <pc:docMk/>
          <pc:sldMk cId="2586871354" sldId="681"/>
        </pc:sldMkLst>
        <pc:picChg chg="mod">
          <ac:chgData name="Hock Guan TAN (NP)" userId="e5f7d661-fe1a-47b6-b277-f25b08fa15d4" providerId="ADAL" clId="{0EF83983-9A6F-43AA-9557-25344194133F}" dt="2021-05-28T02:34:30.842" v="7" actId="14100"/>
          <ac:picMkLst>
            <pc:docMk/>
            <pc:sldMk cId="2586871354" sldId="681"/>
            <ac:picMk id="2" creationId="{00000000-0000-0000-0000-000000000000}"/>
          </ac:picMkLst>
        </pc:picChg>
      </pc:sldChg>
      <pc:sldChg chg="modSp">
        <pc:chgData name="Hock Guan TAN (NP)" userId="e5f7d661-fe1a-47b6-b277-f25b08fa15d4" providerId="ADAL" clId="{0EF83983-9A6F-43AA-9557-25344194133F}" dt="2021-05-28T02:33:58.786" v="4" actId="20577"/>
        <pc:sldMkLst>
          <pc:docMk/>
          <pc:sldMk cId="4183679951" sldId="682"/>
        </pc:sldMkLst>
        <pc:spChg chg="mod">
          <ac:chgData name="Hock Guan TAN (NP)" userId="e5f7d661-fe1a-47b6-b277-f25b08fa15d4" providerId="ADAL" clId="{0EF83983-9A6F-43AA-9557-25344194133F}" dt="2021-05-28T02:33:58.786" v="4" actId="20577"/>
          <ac:spMkLst>
            <pc:docMk/>
            <pc:sldMk cId="4183679951" sldId="682"/>
            <ac:spMk id="5" creationId="{00000000-0000-0000-0000-000000000000}"/>
          </ac:spMkLst>
        </pc:spChg>
      </pc:sldChg>
      <pc:sldChg chg="addSp modSp">
        <pc:chgData name="Hock Guan TAN (NP)" userId="e5f7d661-fe1a-47b6-b277-f25b08fa15d4" providerId="ADAL" clId="{0EF83983-9A6F-43AA-9557-25344194133F}" dt="2021-05-28T02:44:34.617" v="174" actId="1076"/>
        <pc:sldMkLst>
          <pc:docMk/>
          <pc:sldMk cId="1983655291" sldId="687"/>
        </pc:sldMkLst>
        <pc:spChg chg="add mod">
          <ac:chgData name="Hock Guan TAN (NP)" userId="e5f7d661-fe1a-47b6-b277-f25b08fa15d4" providerId="ADAL" clId="{0EF83983-9A6F-43AA-9557-25344194133F}" dt="2021-05-28T02:44:34.617" v="174" actId="1076"/>
          <ac:spMkLst>
            <pc:docMk/>
            <pc:sldMk cId="1983655291" sldId="687"/>
            <ac:spMk id="2" creationId="{18864465-2588-4D2F-9F74-F5C634B765D1}"/>
          </ac:spMkLst>
        </pc:spChg>
        <pc:spChg chg="mod">
          <ac:chgData name="Hock Guan TAN (NP)" userId="e5f7d661-fe1a-47b6-b277-f25b08fa15d4" providerId="ADAL" clId="{0EF83983-9A6F-43AA-9557-25344194133F}" dt="2021-05-28T02:44:34.617" v="174" actId="1076"/>
          <ac:spMkLst>
            <pc:docMk/>
            <pc:sldMk cId="1983655291" sldId="687"/>
            <ac:spMk id="5" creationId="{00000000-0000-0000-0000-000000000000}"/>
          </ac:spMkLst>
        </pc:spChg>
        <pc:picChg chg="mod">
          <ac:chgData name="Hock Guan TAN (NP)" userId="e5f7d661-fe1a-47b6-b277-f25b08fa15d4" providerId="ADAL" clId="{0EF83983-9A6F-43AA-9557-25344194133F}" dt="2021-05-28T02:44:34.617" v="174" actId="1076"/>
          <ac:picMkLst>
            <pc:docMk/>
            <pc:sldMk cId="1983655291" sldId="687"/>
            <ac:picMk id="4" creationId="{00000000-0000-0000-0000-000000000000}"/>
          </ac:picMkLst>
        </pc:picChg>
      </pc:sldChg>
      <pc:sldChg chg="addSp modSp new">
        <pc:chgData name="Hock Guan TAN (NP)" userId="e5f7d661-fe1a-47b6-b277-f25b08fa15d4" providerId="ADAL" clId="{0EF83983-9A6F-43AA-9557-25344194133F}" dt="2021-05-28T02:54:22.601" v="230" actId="20577"/>
        <pc:sldMkLst>
          <pc:docMk/>
          <pc:sldMk cId="3543241588" sldId="691"/>
        </pc:sldMkLst>
        <pc:spChg chg="add mod">
          <ac:chgData name="Hock Guan TAN (NP)" userId="e5f7d661-fe1a-47b6-b277-f25b08fa15d4" providerId="ADAL" clId="{0EF83983-9A6F-43AA-9557-25344194133F}" dt="2021-05-28T02:54:22.601" v="230" actId="20577"/>
          <ac:spMkLst>
            <pc:docMk/>
            <pc:sldMk cId="3543241588" sldId="691"/>
            <ac:spMk id="8" creationId="{276FB45F-5C4C-44B3-9D3F-0ABA1715EBD2}"/>
          </ac:spMkLst>
        </pc:spChg>
        <pc:picChg chg="add mod">
          <ac:chgData name="Hock Guan TAN (NP)" userId="e5f7d661-fe1a-47b6-b277-f25b08fa15d4" providerId="ADAL" clId="{0EF83983-9A6F-43AA-9557-25344194133F}" dt="2021-05-28T02:51:51.691" v="177" actId="1076"/>
          <ac:picMkLst>
            <pc:docMk/>
            <pc:sldMk cId="3543241588" sldId="691"/>
            <ac:picMk id="4" creationId="{13BC0907-2A5C-4184-B368-5AD7B1396337}"/>
          </ac:picMkLst>
        </pc:picChg>
        <pc:picChg chg="add mod">
          <ac:chgData name="Hock Guan TAN (NP)" userId="e5f7d661-fe1a-47b6-b277-f25b08fa15d4" providerId="ADAL" clId="{0EF83983-9A6F-43AA-9557-25344194133F}" dt="2021-05-28T02:53:16.927" v="179" actId="1076"/>
          <ac:picMkLst>
            <pc:docMk/>
            <pc:sldMk cId="3543241588" sldId="691"/>
            <ac:picMk id="7" creationId="{1CFD74F4-E1AD-4DC3-B79A-656CED9E645A}"/>
          </ac:picMkLst>
        </pc:picChg>
      </pc:sldChg>
      <pc:sldChg chg="addSp delSp modSp new">
        <pc:chgData name="Hock Guan TAN (NP)" userId="e5f7d661-fe1a-47b6-b277-f25b08fa15d4" providerId="ADAL" clId="{0EF83983-9A6F-43AA-9557-25344194133F}" dt="2021-05-28T03:25:43.595" v="236" actId="14100"/>
        <pc:sldMkLst>
          <pc:docMk/>
          <pc:sldMk cId="463358763" sldId="692"/>
        </pc:sldMkLst>
        <pc:spChg chg="del">
          <ac:chgData name="Hock Guan TAN (NP)" userId="e5f7d661-fe1a-47b6-b277-f25b08fa15d4" providerId="ADAL" clId="{0EF83983-9A6F-43AA-9557-25344194133F}" dt="2021-05-28T03:25:29.541" v="233" actId="478"/>
          <ac:spMkLst>
            <pc:docMk/>
            <pc:sldMk cId="463358763" sldId="692"/>
            <ac:spMk id="2" creationId="{0EDFFDDF-2C12-490A-B00F-03FDDC2C2287}"/>
          </ac:spMkLst>
        </pc:spChg>
        <pc:spChg chg="del">
          <ac:chgData name="Hock Guan TAN (NP)" userId="e5f7d661-fe1a-47b6-b277-f25b08fa15d4" providerId="ADAL" clId="{0EF83983-9A6F-43AA-9557-25344194133F}" dt="2021-05-28T03:25:27.118" v="232" actId="478"/>
          <ac:spMkLst>
            <pc:docMk/>
            <pc:sldMk cId="463358763" sldId="692"/>
            <ac:spMk id="3" creationId="{BCCB4181-3870-4C7B-ADE6-95D78DB2CB1E}"/>
          </ac:spMkLst>
        </pc:spChg>
        <pc:picChg chg="add mod">
          <ac:chgData name="Hock Guan TAN (NP)" userId="e5f7d661-fe1a-47b6-b277-f25b08fa15d4" providerId="ADAL" clId="{0EF83983-9A6F-43AA-9557-25344194133F}" dt="2021-05-28T03:25:43.595" v="236" actId="14100"/>
          <ac:picMkLst>
            <pc:docMk/>
            <pc:sldMk cId="463358763" sldId="692"/>
            <ac:picMk id="4" creationId="{15CDC512-42CE-47E0-8A8D-121B85F9B3D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731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defRPr>
            </a:lvl1pPr>
          </a:lstStyle>
          <a:p>
            <a:pPr>
              <a:defRPr/>
            </a:pPr>
            <a:endParaRPr lang="en-US" altLang="en-US"/>
          </a:p>
        </p:txBody>
      </p:sp>
      <p:sp>
        <p:nvSpPr>
          <p:cNvPr id="2051" name="Rectangle 3"/>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defRPr>
            </a:lvl1pPr>
          </a:lstStyle>
          <a:p>
            <a:pPr>
              <a:defRPr/>
            </a:pPr>
            <a:endParaRPr lang="en-US" altLang="en-US"/>
          </a:p>
        </p:txBody>
      </p:sp>
      <p:sp>
        <p:nvSpPr>
          <p:cNvPr id="3076" name="Rectangle 4"/>
          <p:cNvSpPr>
            <a:spLocks noGrp="1" noRot="1" noChangeAspect="1" noChangeArrowheads="1" noTextEdit="1"/>
          </p:cNvSpPr>
          <p:nvPr>
            <p:ph type="sldImg" idx="2"/>
          </p:nvPr>
        </p:nvSpPr>
        <p:spPr bwMode="auto">
          <a:xfrm>
            <a:off x="119063" y="746125"/>
            <a:ext cx="6545262"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defRPr>
            </a:lvl1pPr>
          </a:lstStyle>
          <a:p>
            <a:pPr>
              <a:defRPr/>
            </a:pPr>
            <a:endParaRPr lang="en-US" altLang="en-US"/>
          </a:p>
        </p:txBody>
      </p:sp>
      <p:sp>
        <p:nvSpPr>
          <p:cNvPr id="2055" name="Rectangle 7"/>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panose="020B0604020202020204" pitchFamily="34" charset="0"/>
              </a:defRPr>
            </a:lvl1pPr>
          </a:lstStyle>
          <a:p>
            <a:pPr>
              <a:defRPr/>
            </a:pPr>
            <a:fld id="{DF7D8D15-C1EE-4187-BFF7-4E97858134BB}" type="slidenum">
              <a:rPr lang="en-GB" altLang="en-US"/>
              <a:pPr>
                <a:defRPr/>
              </a:pPr>
              <a:t>‹#›</a:t>
            </a:fld>
            <a:endParaRPr lang="en-GB" altLang="en-US"/>
          </a:p>
        </p:txBody>
      </p:sp>
    </p:spTree>
    <p:extLst>
      <p:ext uri="{BB962C8B-B14F-4D97-AF65-F5344CB8AC3E}">
        <p14:creationId xmlns:p14="http://schemas.microsoft.com/office/powerpoint/2010/main" val="37626257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defRPr>
            </a:lvl1pPr>
            <a:lvl2pPr marL="742950" indent="-285750" defTabSz="922338">
              <a:defRPr sz="2400">
                <a:solidFill>
                  <a:schemeClr val="tx1"/>
                </a:solidFill>
                <a:latin typeface="Verdana" panose="020B0604030504040204" pitchFamily="34" charset="0"/>
              </a:defRPr>
            </a:lvl2pPr>
            <a:lvl3pPr marL="1143000" indent="-228600" defTabSz="922338">
              <a:defRPr sz="2400">
                <a:solidFill>
                  <a:schemeClr val="tx1"/>
                </a:solidFill>
                <a:latin typeface="Verdana" panose="020B0604030504040204" pitchFamily="34" charset="0"/>
              </a:defRPr>
            </a:lvl3pPr>
            <a:lvl4pPr marL="1600200" indent="-228600" defTabSz="922338">
              <a:defRPr sz="2400">
                <a:solidFill>
                  <a:schemeClr val="tx1"/>
                </a:solidFill>
                <a:latin typeface="Verdana" panose="020B0604030504040204" pitchFamily="34" charset="0"/>
              </a:defRPr>
            </a:lvl4pPr>
            <a:lvl5pPr marL="2057400" indent="-228600" defTabSz="922338">
              <a:defRPr sz="2400">
                <a:solidFill>
                  <a:schemeClr val="tx1"/>
                </a:solidFill>
                <a:latin typeface="Verdana" panose="020B0604030504040204" pitchFamily="34" charset="0"/>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defRPr>
            </a:lvl9pPr>
          </a:lstStyle>
          <a:p>
            <a:fld id="{58652376-84BA-45EB-ADF9-F8917EE4E4FE}" type="slidenum">
              <a:rPr lang="en-GB" altLang="en-US" sz="1000" smtClean="0">
                <a:latin typeface="Arial" panose="020B0604020202020204" pitchFamily="34" charset="0"/>
              </a:rPr>
              <a:pPr/>
              <a:t>1</a:t>
            </a:fld>
            <a:endParaRPr lang="en-GB" altLang="en-US" sz="1000" dirty="0">
              <a:latin typeface="Arial" panose="020B0604020202020204" pitchFamily="34" charset="0"/>
            </a:endParaRPr>
          </a:p>
        </p:txBody>
      </p:sp>
      <p:sp>
        <p:nvSpPr>
          <p:cNvPr id="5123" name="Rectangle 2"/>
          <p:cNvSpPr>
            <a:spLocks noGrp="1" noRot="1" noChangeAspect="1" noChangeArrowheads="1" noTextEdit="1"/>
          </p:cNvSpPr>
          <p:nvPr>
            <p:ph type="sldImg"/>
          </p:nvPr>
        </p:nvSpPr>
        <p:spPr>
          <a:xfrm>
            <a:off x="119063" y="746125"/>
            <a:ext cx="6545262" cy="3683000"/>
          </a:xfrm>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rabicPeriod"/>
            </a:pPr>
            <a:endParaRPr lang="en-US" altLang="en-US" dirty="0">
              <a:latin typeface="Arial" panose="020B0604020202020204" pitchFamily="34" charset="0"/>
            </a:endParaRPr>
          </a:p>
        </p:txBody>
      </p:sp>
    </p:spTree>
    <p:extLst>
      <p:ext uri="{BB962C8B-B14F-4D97-AF65-F5344CB8AC3E}">
        <p14:creationId xmlns:p14="http://schemas.microsoft.com/office/powerpoint/2010/main" val="1213950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1219200" y="609600"/>
            <a:ext cx="10160000" cy="838200"/>
          </a:xfrm>
          <a:solidFill>
            <a:srgbClr val="0000FF"/>
          </a:solidFill>
          <a:ln w="9525"/>
        </p:spPr>
        <p:txBody>
          <a:bodyPr anchor="b"/>
          <a:lstStyle>
            <a:lvl1pPr algn="ctr">
              <a:defRPr sz="4400">
                <a:solidFill>
                  <a:srgbClr val="FFFF00"/>
                </a:solidFill>
                <a:effectLst/>
              </a:defRPr>
            </a:lvl1pPr>
          </a:lstStyle>
          <a:p>
            <a:r>
              <a:rPr lang="en-US"/>
              <a:t>Chapter</a:t>
            </a:r>
          </a:p>
        </p:txBody>
      </p:sp>
      <p:sp>
        <p:nvSpPr>
          <p:cNvPr id="49155" name="Rectangle 3"/>
          <p:cNvSpPr>
            <a:spLocks noGrp="1" noChangeArrowheads="1"/>
          </p:cNvSpPr>
          <p:nvPr>
            <p:ph type="subTitle" idx="1"/>
          </p:nvPr>
        </p:nvSpPr>
        <p:spPr>
          <a:xfrm>
            <a:off x="5384800" y="2743200"/>
            <a:ext cx="5892800" cy="2895600"/>
          </a:xfrm>
        </p:spPr>
        <p:txBody>
          <a:bodyPr/>
          <a:lstStyle>
            <a:lvl1pPr marL="0" indent="0">
              <a:buFont typeface="Wingdings" pitchFamily="2" charset="2"/>
              <a:buNone/>
              <a:defRPr sz="32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4027904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421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94800" y="0"/>
            <a:ext cx="29972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87884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16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70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t>Click to edit Master text styles</a:t>
            </a:r>
          </a:p>
        </p:txBody>
      </p:sp>
    </p:spTree>
    <p:extLst>
      <p:ext uri="{BB962C8B-B14F-4D97-AF65-F5344CB8AC3E}">
        <p14:creationId xmlns:p14="http://schemas.microsoft.com/office/powerpoint/2010/main" val="75524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066800"/>
            <a:ext cx="5334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45200" y="1066800"/>
            <a:ext cx="53340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07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42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u="none">
                <a:effectLst/>
              </a:defRPr>
            </a:lvl1pPr>
          </a:lstStyle>
          <a:p>
            <a:r>
              <a:rPr lang="en-US" dirty="0"/>
              <a:t>Click to edit Master title style</a:t>
            </a:r>
          </a:p>
        </p:txBody>
      </p:sp>
    </p:spTree>
    <p:extLst>
      <p:ext uri="{BB962C8B-B14F-4D97-AF65-F5344CB8AC3E}">
        <p14:creationId xmlns:p14="http://schemas.microsoft.com/office/powerpoint/2010/main" val="107616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extLst>
      <p:ext uri="{BB962C8B-B14F-4D97-AF65-F5344CB8AC3E}">
        <p14:creationId xmlns:p14="http://schemas.microsoft.com/office/powerpoint/2010/main" val="64249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Tree>
    <p:extLst>
      <p:ext uri="{BB962C8B-B14F-4D97-AF65-F5344CB8AC3E}">
        <p14:creationId xmlns:p14="http://schemas.microsoft.com/office/powerpoint/2010/main" val="1103583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08000" y="1066800"/>
            <a:ext cx="10871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144" name="Rectangle 16"/>
          <p:cNvSpPr>
            <a:spLocks noChangeArrowheads="1"/>
          </p:cNvSpPr>
          <p:nvPr userDrawn="1"/>
        </p:nvSpPr>
        <p:spPr bwMode="auto">
          <a:xfrm>
            <a:off x="2362200" y="6407780"/>
            <a:ext cx="6146800" cy="381000"/>
          </a:xfrm>
          <a:prstGeom prst="rect">
            <a:avLst/>
          </a:prstGeom>
          <a:noFill/>
          <a:ln w="9525">
            <a:noFill/>
            <a:miter lim="800000"/>
            <a:headEnd/>
            <a:tailEnd/>
          </a:ln>
        </p:spPr>
        <p:txBody>
          <a:bodyPr anchor="b"/>
          <a:lstStyle>
            <a:lvl1pPr marL="342900" indent="-342900">
              <a:defRPr sz="2400">
                <a:solidFill>
                  <a:schemeClr val="tx1"/>
                </a:solidFill>
                <a:latin typeface="Verdana" panose="020B0604030504040204" pitchFamily="34" charset="0"/>
              </a:defRPr>
            </a:lvl1pPr>
            <a:lvl2pPr>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lvl="1">
              <a:spcBef>
                <a:spcPct val="50000"/>
              </a:spcBef>
              <a:defRPr/>
            </a:pPr>
            <a:r>
              <a:rPr lang="en-US" altLang="en-US" sz="1200" dirty="0">
                <a:latin typeface="Arial Narrow" panose="020B0606020202030204" pitchFamily="34" charset="0"/>
              </a:rPr>
              <a:t>Diploma in CSF	                </a:t>
            </a:r>
            <a:r>
              <a:rPr lang="en-GB" sz="1200" b="0" kern="0" dirty="0">
                <a:solidFill>
                  <a:srgbClr val="0033CC"/>
                </a:solidFill>
                <a:effectLst>
                  <a:outerShdw blurRad="38100" dist="38100" dir="2700000" algn="tl">
                    <a:srgbClr val="C0C0C0"/>
                  </a:outerShdw>
                </a:effectLst>
              </a:rPr>
              <a:t>Scanning &amp; Mapping of IEEE</a:t>
            </a:r>
            <a:r>
              <a:rPr lang="en-GB" sz="1200" b="0" kern="0" baseline="0" dirty="0">
                <a:solidFill>
                  <a:srgbClr val="0033CC"/>
                </a:solidFill>
                <a:effectLst>
                  <a:outerShdw blurRad="38100" dist="38100" dir="2700000" algn="tl">
                    <a:srgbClr val="C0C0C0"/>
                  </a:outerShdw>
                </a:effectLst>
              </a:rPr>
              <a:t> 802.3 Network</a:t>
            </a:r>
          </a:p>
          <a:p>
            <a:pPr lvl="1">
              <a:spcBef>
                <a:spcPts val="0"/>
              </a:spcBef>
              <a:defRPr/>
            </a:pPr>
            <a:r>
              <a:rPr lang="en-US" altLang="en-US" sz="1200" dirty="0">
                <a:latin typeface="Arial Narrow" panose="020B0606020202030204" pitchFamily="34" charset="0"/>
              </a:rPr>
              <a:t>EH  AY21/22, Sem 5		                            Slide </a:t>
            </a:r>
            <a:fld id="{B3DEAB90-769D-463E-BD21-073D094AAA1B}" type="slidenum">
              <a:rPr lang="en-US" altLang="en-US" sz="1200" smtClean="0">
                <a:latin typeface="Arial Narrow" panose="020B0606020202030204" pitchFamily="34" charset="0"/>
              </a:rPr>
              <a:pPr lvl="1">
                <a:spcBef>
                  <a:spcPts val="0"/>
                </a:spcBef>
                <a:defRPr/>
              </a:pPr>
              <a:t>‹#›</a:t>
            </a:fld>
            <a:endParaRPr lang="en-US" altLang="en-US" sz="1200" dirty="0">
              <a:latin typeface="Arial Narrow" panose="020B0606020202030204" pitchFamily="34" charset="0"/>
            </a:endParaRPr>
          </a:p>
        </p:txBody>
      </p:sp>
      <p:sp>
        <p:nvSpPr>
          <p:cNvPr id="1028" name="Line 17"/>
          <p:cNvSpPr>
            <a:spLocks noChangeShapeType="1"/>
          </p:cNvSpPr>
          <p:nvPr userDrawn="1"/>
        </p:nvSpPr>
        <p:spPr bwMode="auto">
          <a:xfrm>
            <a:off x="609600" y="6248400"/>
            <a:ext cx="10871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48146" name="Rectangle 18"/>
          <p:cNvSpPr>
            <a:spLocks noChangeArrowheads="1"/>
          </p:cNvSpPr>
          <p:nvPr userDrawn="1"/>
        </p:nvSpPr>
        <p:spPr bwMode="auto">
          <a:xfrm>
            <a:off x="0" y="-38100"/>
            <a:ext cx="12192000" cy="762000"/>
          </a:xfrm>
          <a:prstGeom prst="rect">
            <a:avLst/>
          </a:prstGeom>
          <a:solidFill>
            <a:srgbClr val="0033CC"/>
          </a:solidFill>
          <a:ln w="19050">
            <a:solidFill>
              <a:schemeClr val="tx1"/>
            </a:solidFill>
            <a:miter lim="800000"/>
            <a:headEnd type="none" w="sm" len="sm"/>
            <a:tailEnd type="none" w="sm" len="sm"/>
          </a:ln>
          <a:effectLst/>
        </p:spPr>
        <p:txBody>
          <a:bodyPr wrap="none"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defRPr/>
            </a:pPr>
            <a:endParaRPr lang="en-US" altLang="en-US" sz="2400"/>
          </a:p>
        </p:txBody>
      </p:sp>
      <p:sp>
        <p:nvSpPr>
          <p:cNvPr id="48130" name="Rectangle 2"/>
          <p:cNvSpPr>
            <a:spLocks noGrp="1" noChangeArrowheads="1"/>
          </p:cNvSpPr>
          <p:nvPr>
            <p:ph type="title"/>
          </p:nvPr>
        </p:nvSpPr>
        <p:spPr bwMode="auto">
          <a:xfrm>
            <a:off x="0" y="0"/>
            <a:ext cx="119888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Title</a:t>
            </a:r>
          </a:p>
        </p:txBody>
      </p:sp>
      <p:pic>
        <p:nvPicPr>
          <p:cNvPr id="1031" name="Picture 22" descr="School of ICT"/>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08000" y="6270630"/>
            <a:ext cx="22860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5"/>
          <p:cNvSpPr txBox="1">
            <a:spLocks noChangeArrowheads="1"/>
          </p:cNvSpPr>
          <p:nvPr userDrawn="1"/>
        </p:nvSpPr>
        <p:spPr bwMode="auto">
          <a:xfrm>
            <a:off x="8839200" y="6400800"/>
            <a:ext cx="2540000" cy="381000"/>
          </a:xfrm>
          <a:prstGeom prst="rect">
            <a:avLst/>
          </a:prstGeom>
          <a:noFill/>
          <a:ln w="9525">
            <a:noFill/>
            <a:miter lim="800000"/>
            <a:headEnd/>
            <a:tailEnd/>
          </a:ln>
        </p:spPr>
        <p:txBody>
          <a:bodyPr anchor="b"/>
          <a:lstStyle>
            <a:lvl1pPr algn="r">
              <a:spcBef>
                <a:spcPct val="50000"/>
              </a:spcBef>
              <a:defRPr sz="1200">
                <a:latin typeface="Arial Narrow" pitchFamily="34" charset="0"/>
              </a:defRPr>
            </a:lvl1pPr>
          </a:lstStyle>
          <a:p>
            <a:pPr>
              <a:defRPr/>
            </a:pPr>
            <a:r>
              <a:rPr lang="en-US" sz="1200" dirty="0"/>
              <a:t>  Last update: </a:t>
            </a:r>
            <a:fld id="{49E9EE40-A8B8-4C07-8101-8ABA5D5CDEBC}" type="datetime1">
              <a:rPr lang="en-US" sz="1200" smtClean="0"/>
              <a:t>5/28/2021</a:t>
            </a:fld>
            <a:endParaRPr lang="en-US" sz="1200" dirty="0"/>
          </a:p>
        </p:txBody>
      </p:sp>
      <p:sp>
        <p:nvSpPr>
          <p:cNvPr id="2" name="MSIPCMContentMarking" descr="{&quot;HashCode&quot;:-1818968269,&quot;Placement&quot;:&quot;Header&quot;,&quot;Top&quot;:0.0,&quot;Left&quot;:0.0,&quot;SlideWidth&quot;:960,&quot;SlideHeight&quot;:540}"/>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ct val="0"/>
              </a:spcBef>
              <a:spcAft>
                <a:spcPct val="0"/>
              </a:spcAft>
            </a:pPr>
            <a:r>
              <a:rPr 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3901"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5pPr>
      <a:lvl6pPr marL="457189"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377"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566"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754"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891" indent="-342891"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n-ea"/>
          <a:cs typeface="+mn-cs"/>
        </a:defRPr>
      </a:lvl1pPr>
      <a:lvl2pPr marL="742932" indent="-285744"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defRPr>
      </a:lvl2pPr>
      <a:lvl3pPr marL="1142971" indent="-228594"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defRPr>
      </a:lvl3pPr>
      <a:lvl4pPr marL="1600160" indent="-228594"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defRPr>
      </a:lvl4pPr>
      <a:lvl5pPr marL="2057349" indent="-228594"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defRPr>
      </a:lvl5pPr>
      <a:lvl6pPr marL="2514537"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726"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8914"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103" indent="-228594"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nta-monitor.com/wiki/index.php/Arp-scan_User_Guid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s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angryip.org/w/download"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netcraft.co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Line 15"/>
          <p:cNvSpPr>
            <a:spLocks noChangeShapeType="1"/>
          </p:cNvSpPr>
          <p:nvPr/>
        </p:nvSpPr>
        <p:spPr bwMode="auto">
          <a:xfrm>
            <a:off x="1481816" y="1152728"/>
            <a:ext cx="1071018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p>
        </p:txBody>
      </p:sp>
      <p:sp>
        <p:nvSpPr>
          <p:cNvPr id="4098" name="Rectangle 8"/>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defRPr>
            </a:lvl9pPr>
          </a:lstStyle>
          <a:p>
            <a:pPr>
              <a:spcBef>
                <a:spcPct val="0"/>
              </a:spcBef>
              <a:buClrTx/>
              <a:buSzTx/>
              <a:buFontTx/>
              <a:buNone/>
            </a:pPr>
            <a:endParaRPr kumimoji="0" lang="en-US" altLang="en-US" sz="2400" b="0" dirty="0">
              <a:latin typeface="Verdana" panose="020B0604030504040204" pitchFamily="34" charset="0"/>
            </a:endParaRPr>
          </a:p>
        </p:txBody>
      </p:sp>
      <p:sp>
        <p:nvSpPr>
          <p:cNvPr id="129027" name="Rectangle 3"/>
          <p:cNvSpPr>
            <a:spLocks noGrp="1" noChangeArrowheads="1"/>
          </p:cNvSpPr>
          <p:nvPr>
            <p:ph type="subTitle" idx="1"/>
          </p:nvPr>
        </p:nvSpPr>
        <p:spPr>
          <a:xfrm>
            <a:off x="3505200" y="1600200"/>
            <a:ext cx="6705600" cy="1752600"/>
          </a:xfrm>
        </p:spPr>
        <p:txBody>
          <a:bodyPr/>
          <a:lstStyle/>
          <a:p>
            <a:pPr algn="ctr">
              <a:lnSpc>
                <a:spcPct val="130000"/>
              </a:lnSpc>
              <a:defRPr/>
            </a:pPr>
            <a:r>
              <a:rPr lang="en-GB" altLang="en-US" sz="3600" dirty="0">
                <a:solidFill>
                  <a:srgbClr val="0033CC"/>
                </a:solidFill>
              </a:rPr>
              <a:t>Scanning and Mapping of Internal Network &amp; Devices</a:t>
            </a:r>
          </a:p>
        </p:txBody>
      </p:sp>
      <p:sp>
        <p:nvSpPr>
          <p:cNvPr id="129038" name="Rectangle 14"/>
          <p:cNvSpPr>
            <a:spLocks noChangeArrowheads="1"/>
          </p:cNvSpPr>
          <p:nvPr/>
        </p:nvSpPr>
        <p:spPr bwMode="auto">
          <a:xfrm>
            <a:off x="4114800" y="4648200"/>
            <a:ext cx="5486400" cy="1295400"/>
          </a:xfrm>
          <a:prstGeom prst="rect">
            <a:avLst/>
          </a:prstGeom>
          <a:noFill/>
          <a:ln w="9525">
            <a:noFill/>
            <a:miter lim="800000"/>
            <a:headEnd/>
            <a:tailEnd/>
          </a:ln>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ctr">
              <a:lnSpc>
                <a:spcPct val="90000"/>
              </a:lnSpc>
              <a:spcBef>
                <a:spcPct val="20000"/>
              </a:spcBef>
              <a:buClr>
                <a:schemeClr val="tx2"/>
              </a:buClr>
              <a:buSzPct val="140000"/>
              <a:buFont typeface="Wingdings" pitchFamily="2" charset="2"/>
              <a:buNone/>
              <a:defRPr/>
            </a:pPr>
            <a:r>
              <a:rPr kumimoji="1" lang="en-GB" altLang="en-US" b="1" dirty="0">
                <a:latin typeface="Arial Narrow" pitchFamily="34" charset="0"/>
              </a:rPr>
              <a:t>Ethical Hacking</a:t>
            </a:r>
          </a:p>
          <a:p>
            <a:pPr algn="ctr">
              <a:lnSpc>
                <a:spcPct val="90000"/>
              </a:lnSpc>
              <a:spcBef>
                <a:spcPct val="20000"/>
              </a:spcBef>
              <a:buClr>
                <a:schemeClr val="tx2"/>
              </a:buClr>
              <a:buSzPct val="140000"/>
              <a:buFont typeface="Wingdings" pitchFamily="2" charset="2"/>
              <a:buNone/>
              <a:defRPr/>
            </a:pPr>
            <a:r>
              <a:rPr kumimoji="1" lang="en-GB" altLang="en-US" dirty="0">
                <a:latin typeface="Arial Narrow" pitchFamily="34" charset="0"/>
              </a:rPr>
              <a:t>Diploma in CSF</a:t>
            </a:r>
          </a:p>
          <a:p>
            <a:pPr algn="ctr">
              <a:lnSpc>
                <a:spcPct val="90000"/>
              </a:lnSpc>
              <a:spcBef>
                <a:spcPct val="20000"/>
              </a:spcBef>
              <a:buClr>
                <a:schemeClr val="tx2"/>
              </a:buClr>
              <a:buSzPct val="140000"/>
              <a:buFont typeface="Wingdings" pitchFamily="2" charset="2"/>
              <a:buNone/>
              <a:defRPr/>
            </a:pPr>
            <a:r>
              <a:rPr kumimoji="1" lang="en-GB" altLang="en-US" dirty="0">
                <a:latin typeface="Arial Narrow" pitchFamily="34" charset="0"/>
              </a:rPr>
              <a:t>Year 3 (20</a:t>
            </a:r>
            <a:r>
              <a:rPr kumimoji="1" lang="en-US" altLang="en-US" dirty="0">
                <a:latin typeface="Arial Narrow" pitchFamily="34" charset="0"/>
              </a:rPr>
              <a:t>21</a:t>
            </a:r>
            <a:r>
              <a:rPr kumimoji="1" lang="en-SG" altLang="en-US" dirty="0">
                <a:latin typeface="Arial Narrow" pitchFamily="34" charset="0"/>
              </a:rPr>
              <a:t>/22</a:t>
            </a:r>
            <a:r>
              <a:rPr kumimoji="1" lang="en-GB" altLang="en-US" dirty="0">
                <a:latin typeface="Arial Narrow" pitchFamily="34" charset="0"/>
              </a:rPr>
              <a:t>), Semester 5</a:t>
            </a:r>
            <a:endParaRPr kumimoji="1" lang="en-GB" altLang="en-US" sz="4000" dirty="0">
              <a:effectLst>
                <a:outerShdw blurRad="38100" dist="38100" dir="2700000" algn="tl">
                  <a:srgbClr val="C0C0C0"/>
                </a:outerShdw>
              </a:effectLst>
            </a:endParaRPr>
          </a:p>
        </p:txBody>
      </p:sp>
      <p:pic>
        <p:nvPicPr>
          <p:cNvPr id="4104" name="Picture 16" descr="School of 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70863"/>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228600" y="673013"/>
            <a:ext cx="3352800" cy="400110"/>
          </a:xfrm>
          <a:prstGeom prst="rect">
            <a:avLst/>
          </a:prstGeom>
          <a:noFill/>
          <a:ln w="9525">
            <a:noFill/>
            <a:miter lim="800000"/>
            <a:headEnd/>
            <a:tailEnd/>
          </a:ln>
          <a:effectLst/>
        </p:spPr>
        <p:txBody>
          <a:bodyPr wrap="square">
            <a:spAutoFit/>
          </a:bodyPr>
          <a:lstStyle/>
          <a:p>
            <a:pPr eaLnBrk="1" hangingPunct="1">
              <a:spcBef>
                <a:spcPct val="50000"/>
              </a:spcBef>
              <a:defRPr/>
            </a:pPr>
            <a:r>
              <a:rPr lang="en-GB" sz="2000" b="1" dirty="0">
                <a:solidFill>
                  <a:schemeClr val="bg1"/>
                </a:solidFill>
                <a:latin typeface="Tahoma" pitchFamily="34" charset="0"/>
              </a:rPr>
              <a:t>Lecture 6</a:t>
            </a:r>
            <a:r>
              <a:rPr lang="en-GB" sz="2000" b="1" dirty="0">
                <a:solidFill>
                  <a:srgbClr val="FF0000"/>
                </a:solidFill>
                <a:latin typeface="Tahoma" pitchFamily="34"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sz="2800" b="0" dirty="0"/>
              <a:t>Known Approaches to look for Internal Networks</a:t>
            </a:r>
          </a:p>
        </p:txBody>
      </p:sp>
      <p:sp>
        <p:nvSpPr>
          <p:cNvPr id="5" name="Content Placeholder 4"/>
          <p:cNvSpPr>
            <a:spLocks noGrp="1"/>
          </p:cNvSpPr>
          <p:nvPr>
            <p:ph idx="1"/>
          </p:nvPr>
        </p:nvSpPr>
        <p:spPr/>
        <p:txBody>
          <a:bodyPr/>
          <a:lstStyle/>
          <a:p>
            <a:r>
              <a:rPr lang="en-SG" sz="2800" b="0" dirty="0"/>
              <a:t>This section presents the known approaches that pen-testers used to look for internal networks. </a:t>
            </a:r>
          </a:p>
          <a:p>
            <a:pPr marL="0" indent="0">
              <a:buNone/>
            </a:pPr>
            <a:endParaRPr lang="en-SG" sz="2800" b="0" dirty="0"/>
          </a:p>
          <a:p>
            <a:pPr marL="354013" lvl="1" indent="-354013">
              <a:buNone/>
            </a:pPr>
            <a:r>
              <a:rPr lang="en-SG" sz="2400" b="0" dirty="0"/>
              <a:t>[1]    Manual Method</a:t>
            </a:r>
          </a:p>
          <a:p>
            <a:pPr marL="536575" lvl="2" indent="-536575">
              <a:buNone/>
            </a:pPr>
            <a:r>
              <a:rPr lang="en-SG" dirty="0"/>
              <a:t>	</a:t>
            </a:r>
            <a:r>
              <a:rPr lang="en-SG" dirty="0">
                <a:solidFill>
                  <a:srgbClr val="0033CC"/>
                </a:solidFill>
              </a:rPr>
              <a:t>Based on the network diagram given by the client, experienced pen-testers can easily determine the subnets that are implemented in the organization. However often and not, the network diagram is not the latest. Pen-testers need to find ways to figure out what are the new networks no on the diagram or networks already no longer exist.</a:t>
            </a:r>
          </a:p>
        </p:txBody>
      </p:sp>
    </p:spTree>
    <p:extLst>
      <p:ext uri="{BB962C8B-B14F-4D97-AF65-F5344CB8AC3E}">
        <p14:creationId xmlns:p14="http://schemas.microsoft.com/office/powerpoint/2010/main" val="370213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SG" sz="2400" b="0" dirty="0"/>
              <a:t>[2]    Make Formal Request</a:t>
            </a:r>
          </a:p>
          <a:p>
            <a:pPr marL="892175" lvl="1" indent="-355600" defTabSz="892175"/>
            <a:r>
              <a:rPr lang="en-SG" sz="2400" b="0" dirty="0"/>
              <a:t>Making a formal request is permitted as long as it is NOT a Black Hat Pen-Test Project. Having a good rapport with the client and having good inter-personal skill would make this task easier. The only matter for this approach is time needed and the availability of the personnel that are able to provide you with the information that you have requested and its accuracy.</a:t>
            </a:r>
          </a:p>
          <a:p>
            <a:pPr marL="0" indent="0">
              <a:buNone/>
            </a:pPr>
            <a:r>
              <a:rPr lang="en-SG" sz="2400" b="0" dirty="0"/>
              <a:t>[3]    Social Engineering</a:t>
            </a:r>
          </a:p>
          <a:p>
            <a:pPr marL="892175" lvl="1" indent="-355600"/>
            <a:r>
              <a:rPr lang="en-SG" sz="2400" b="0" dirty="0"/>
              <a:t>If permitted, this seem to be a better method to deploy to obtain information needed about the network setup. Before 9/11 event, it is easier to impersonate staff from an outsourcing company or a part-time staff to seek help from the technical personals from the target organization. If properly planned and use carefully, it should also works today for a skilled social engineer.</a:t>
            </a:r>
            <a:endParaRPr lang="en-SG" sz="2400" b="0" dirty="0">
              <a:effectLst/>
            </a:endParaRPr>
          </a:p>
        </p:txBody>
      </p:sp>
    </p:spTree>
    <p:extLst>
      <p:ext uri="{BB962C8B-B14F-4D97-AF65-F5344CB8AC3E}">
        <p14:creationId xmlns:p14="http://schemas.microsoft.com/office/powerpoint/2010/main" val="576496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r>
              <a:rPr lang="en-SG" sz="2400" b="0" dirty="0"/>
              <a:t>[4]    Use of "</a:t>
            </a:r>
            <a:r>
              <a:rPr lang="en-SG" sz="2400" b="0" dirty="0" err="1"/>
              <a:t>tracerout</a:t>
            </a:r>
            <a:r>
              <a:rPr lang="en-SG" sz="2400" b="0" dirty="0"/>
              <a:t>" and "</a:t>
            </a:r>
            <a:r>
              <a:rPr lang="en-SG" sz="2400" b="0" dirty="0" err="1"/>
              <a:t>fping</a:t>
            </a:r>
            <a:r>
              <a:rPr lang="en-SG" sz="2400" b="0" dirty="0"/>
              <a:t>/</a:t>
            </a:r>
            <a:r>
              <a:rPr lang="en-SG" sz="2400" b="0" dirty="0" err="1"/>
              <a:t>nmap</a:t>
            </a:r>
            <a:r>
              <a:rPr lang="en-SG" sz="2400" b="0" dirty="0"/>
              <a:t>" tool in Kali Linux</a:t>
            </a:r>
          </a:p>
          <a:p>
            <a:pPr marL="892175" lvl="1" indent="-284163"/>
            <a:r>
              <a:rPr lang="en-SG" sz="2000" b="0" dirty="0"/>
              <a:t>This method is often not taught by others and it works thus far since the day EH was introduced. When </a:t>
            </a:r>
            <a:r>
              <a:rPr lang="en-SG" sz="2000" b="0" dirty="0" err="1"/>
              <a:t>tracerout</a:t>
            </a:r>
            <a:r>
              <a:rPr lang="en-SG" sz="2000" b="0" dirty="0"/>
              <a:t> (in Linux) or </a:t>
            </a:r>
            <a:r>
              <a:rPr lang="en-SG" sz="2000" b="0" dirty="0" err="1"/>
              <a:t>tracect</a:t>
            </a:r>
            <a:r>
              <a:rPr lang="en-SG" sz="2000" b="0" dirty="0"/>
              <a:t> (in Windows), we get a list IP addresses of the routers facing us until the destination device.</a:t>
            </a:r>
          </a:p>
          <a:p>
            <a:pPr marL="892175" lvl="1" indent="-284163"/>
            <a:endParaRPr lang="en-SG" sz="2000" b="0" dirty="0">
              <a:effectLst/>
            </a:endParaRPr>
          </a:p>
          <a:p>
            <a:pPr marL="892175" lvl="1" indent="-284163"/>
            <a:endParaRPr lang="en-SG" sz="2000" b="0" dirty="0"/>
          </a:p>
          <a:p>
            <a:pPr marL="892175" lvl="1" indent="-284163"/>
            <a:endParaRPr lang="en-SG" sz="2000" b="0" dirty="0">
              <a:effectLst/>
            </a:endParaRPr>
          </a:p>
          <a:p>
            <a:pPr marL="892175" lvl="1" indent="-284163"/>
            <a:endParaRPr lang="en-SG" sz="2000" b="0" dirty="0"/>
          </a:p>
          <a:p>
            <a:pPr marL="892175" lvl="1" indent="-284163"/>
            <a:endParaRPr lang="en-SG" sz="2000" b="0" dirty="0">
              <a:effectLst/>
            </a:endParaRPr>
          </a:p>
          <a:p>
            <a:pPr marL="892175" lvl="1" indent="-284163"/>
            <a:endParaRPr lang="en-SG" sz="2000" b="0" dirty="0"/>
          </a:p>
          <a:p>
            <a:pPr marL="892175" lvl="1" indent="-284163"/>
            <a:endParaRPr lang="en-SG" sz="2000" b="0" dirty="0">
              <a:effectLst/>
            </a:endParaRPr>
          </a:p>
          <a:p>
            <a:pPr marL="892175" lvl="1" indent="-284163"/>
            <a:endParaRPr lang="en-SG" sz="2000" b="0" dirty="0"/>
          </a:p>
          <a:p>
            <a:pPr marL="892175" lvl="1" indent="-284163"/>
            <a:endParaRPr lang="en-SG" sz="2000" b="0" dirty="0">
              <a:effectLst/>
            </a:endParaRPr>
          </a:p>
        </p:txBody>
      </p:sp>
      <p:pic>
        <p:nvPicPr>
          <p:cNvPr id="2" name="Picture 1"/>
          <p:cNvPicPr>
            <a:picLocks noChangeAspect="1"/>
          </p:cNvPicPr>
          <p:nvPr/>
        </p:nvPicPr>
        <p:blipFill>
          <a:blip r:embed="rId2"/>
          <a:stretch>
            <a:fillRect/>
          </a:stretch>
        </p:blipFill>
        <p:spPr>
          <a:xfrm>
            <a:off x="1174658" y="2590800"/>
            <a:ext cx="10291283" cy="3473852"/>
          </a:xfrm>
          <a:prstGeom prst="rect">
            <a:avLst/>
          </a:prstGeom>
        </p:spPr>
      </p:pic>
      <p:sp>
        <p:nvSpPr>
          <p:cNvPr id="3" name="Right Arrow 2"/>
          <p:cNvSpPr/>
          <p:nvPr/>
        </p:nvSpPr>
        <p:spPr bwMode="auto">
          <a:xfrm>
            <a:off x="609600" y="4572000"/>
            <a:ext cx="381000" cy="3048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2586871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892175" lvl="1" indent="-284163"/>
            <a:r>
              <a:rPr lang="en-SG" sz="2400" b="0" dirty="0"/>
              <a:t>Each of the router's IP or destination host device IP suggest a subnet and we can use that IP and guess its network mask to deduce the network ID, e.g. 80.74.154.114, give us the network address 80.74.154.0 and 213.242.67.42 give the network ID as 213.242.67.0.</a:t>
            </a:r>
          </a:p>
          <a:p>
            <a:pPr marL="892175" lvl="1" indent="-284163"/>
            <a:r>
              <a:rPr lang="en-SG" sz="2400" b="0" dirty="0"/>
              <a:t>This method has a shortfall because it depends on where you execute the "traceroute“ command within the organization network and that you may missed one or more subnets.</a:t>
            </a:r>
            <a:endParaRPr lang="en-SG" sz="2400" b="0" dirty="0">
              <a:effectLst/>
            </a:endParaRPr>
          </a:p>
        </p:txBody>
      </p:sp>
    </p:spTree>
    <p:extLst>
      <p:ext uri="{BB962C8B-B14F-4D97-AF65-F5344CB8AC3E}">
        <p14:creationId xmlns:p14="http://schemas.microsoft.com/office/powerpoint/2010/main" val="4183679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0" dirty="0"/>
              <a:t>Activity L6.1 – Thinking (Individual)</a:t>
            </a:r>
          </a:p>
        </p:txBody>
      </p:sp>
      <p:sp>
        <p:nvSpPr>
          <p:cNvPr id="3" name="Content Placeholder 2"/>
          <p:cNvSpPr>
            <a:spLocks noGrp="1"/>
          </p:cNvSpPr>
          <p:nvPr>
            <p:ph idx="1"/>
          </p:nvPr>
        </p:nvSpPr>
        <p:spPr/>
        <p:txBody>
          <a:bodyPr/>
          <a:lstStyle/>
          <a:p>
            <a:r>
              <a:rPr lang="en-SG" sz="2800" b="0" dirty="0"/>
              <a:t>Think of one other method that could be used to determine the network ID of the internal network.</a:t>
            </a:r>
          </a:p>
          <a:p>
            <a:r>
              <a:rPr lang="en-SG" sz="2800" b="0" dirty="0"/>
              <a:t>No submission needed.</a:t>
            </a:r>
          </a:p>
        </p:txBody>
      </p:sp>
    </p:spTree>
    <p:extLst>
      <p:ext uri="{BB962C8B-B14F-4D97-AF65-F5344CB8AC3E}">
        <p14:creationId xmlns:p14="http://schemas.microsoft.com/office/powerpoint/2010/main" val="1845631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SG" sz="4800" dirty="0"/>
              <a:t> Determine Host Devices within each Internal Network </a:t>
            </a:r>
            <a:endParaRPr lang="en-US" sz="4800" dirty="0"/>
          </a:p>
        </p:txBody>
      </p:sp>
    </p:spTree>
    <p:extLst>
      <p:ext uri="{BB962C8B-B14F-4D97-AF65-F5344CB8AC3E}">
        <p14:creationId xmlns:p14="http://schemas.microsoft.com/office/powerpoint/2010/main" val="1125056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SG" b="0" dirty="0"/>
              <a:t>Network ID comes First</a:t>
            </a:r>
          </a:p>
        </p:txBody>
      </p:sp>
      <p:sp>
        <p:nvSpPr>
          <p:cNvPr id="5" name="Content Placeholder 4"/>
          <p:cNvSpPr>
            <a:spLocks noGrp="1"/>
          </p:cNvSpPr>
          <p:nvPr>
            <p:ph idx="1"/>
          </p:nvPr>
        </p:nvSpPr>
        <p:spPr>
          <a:xfrm>
            <a:off x="457200" y="838200"/>
            <a:ext cx="10871200" cy="5181600"/>
          </a:xfrm>
        </p:spPr>
        <p:txBody>
          <a:bodyPr/>
          <a:lstStyle/>
          <a:p>
            <a:r>
              <a:rPr lang="en-SG" sz="2400" b="0" dirty="0"/>
              <a:t>Imaging your team has been tasked to pen-test the devices housed in HQ and Branch 1 of the </a:t>
            </a:r>
            <a:r>
              <a:rPr lang="en-SG" sz="2400" b="0" dirty="0" err="1"/>
              <a:t>WoCAT</a:t>
            </a:r>
            <a:r>
              <a:rPr lang="en-SG" sz="2400" b="0" dirty="0"/>
              <a:t> System. Your team has done the basic background job and the Network ID for each of the subnets would be as follows:</a:t>
            </a:r>
          </a:p>
        </p:txBody>
      </p:sp>
      <p:pic>
        <p:nvPicPr>
          <p:cNvPr id="6" name="Picture 5"/>
          <p:cNvPicPr>
            <a:picLocks noChangeAspect="1"/>
          </p:cNvPicPr>
          <p:nvPr/>
        </p:nvPicPr>
        <p:blipFill>
          <a:blip r:embed="rId2"/>
          <a:stretch>
            <a:fillRect/>
          </a:stretch>
        </p:blipFill>
        <p:spPr>
          <a:xfrm>
            <a:off x="3276600" y="2043647"/>
            <a:ext cx="7391400" cy="4814353"/>
          </a:xfrm>
          <a:prstGeom prst="rect">
            <a:avLst/>
          </a:prstGeom>
        </p:spPr>
      </p:pic>
    </p:spTree>
    <p:extLst>
      <p:ext uri="{BB962C8B-B14F-4D97-AF65-F5344CB8AC3E}">
        <p14:creationId xmlns:p14="http://schemas.microsoft.com/office/powerpoint/2010/main" val="2918194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SG" sz="2800" b="0" dirty="0"/>
              <a:t>You will find that almost all network ID information can be obtained from the scope and rules of engagement documents provided previous. This is because the documents were created by the client.</a:t>
            </a:r>
          </a:p>
          <a:p>
            <a:r>
              <a:rPr lang="en-SG" sz="2800" b="0" dirty="0"/>
              <a:t>Do note that it may not be necessary in real life.</a:t>
            </a:r>
          </a:p>
        </p:txBody>
      </p:sp>
    </p:spTree>
    <p:extLst>
      <p:ext uri="{BB962C8B-B14F-4D97-AF65-F5344CB8AC3E}">
        <p14:creationId xmlns:p14="http://schemas.microsoft.com/office/powerpoint/2010/main" val="2112808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SG" sz="2400" b="0" dirty="0"/>
              <a:t>Take for example, if we want to find out what other subnets are available in the hacking-lab, you would attempt to sniff the traffics in and out of the VPN server.</a:t>
            </a:r>
          </a:p>
        </p:txBody>
      </p:sp>
      <p:pic>
        <p:nvPicPr>
          <p:cNvPr id="4" name="Picture 3"/>
          <p:cNvPicPr>
            <a:picLocks noChangeAspect="1"/>
          </p:cNvPicPr>
          <p:nvPr/>
        </p:nvPicPr>
        <p:blipFill>
          <a:blip r:embed="rId2"/>
          <a:stretch>
            <a:fillRect/>
          </a:stretch>
        </p:blipFill>
        <p:spPr>
          <a:xfrm>
            <a:off x="2743200" y="2040255"/>
            <a:ext cx="7305675" cy="4829175"/>
          </a:xfrm>
          <a:prstGeom prst="rect">
            <a:avLst/>
          </a:prstGeom>
        </p:spPr>
      </p:pic>
    </p:spTree>
    <p:extLst>
      <p:ext uri="{BB962C8B-B14F-4D97-AF65-F5344CB8AC3E}">
        <p14:creationId xmlns:p14="http://schemas.microsoft.com/office/powerpoint/2010/main" val="4151230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6400" y="2748022"/>
            <a:ext cx="8879064" cy="1862137"/>
          </a:xfrm>
          <a:prstGeom prst="rect">
            <a:avLst/>
          </a:prstGeom>
        </p:spPr>
      </p:pic>
      <p:sp>
        <p:nvSpPr>
          <p:cNvPr id="5" name="Right Arrow 4"/>
          <p:cNvSpPr/>
          <p:nvPr/>
        </p:nvSpPr>
        <p:spPr bwMode="auto">
          <a:xfrm>
            <a:off x="1295400" y="3374290"/>
            <a:ext cx="304800" cy="3048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SG" sz="2400" b="0" i="0" u="none" strike="noStrike" cap="none" normalizeH="0" baseline="0">
              <a:ln>
                <a:noFill/>
              </a:ln>
              <a:solidFill>
                <a:schemeClr val="tx1"/>
              </a:solidFill>
              <a:effectLst/>
              <a:latin typeface="Verdana" pitchFamily="34" charset="0"/>
            </a:endParaRPr>
          </a:p>
        </p:txBody>
      </p:sp>
      <p:sp>
        <p:nvSpPr>
          <p:cNvPr id="2" name="TextBox 1">
            <a:extLst>
              <a:ext uri="{FF2B5EF4-FFF2-40B4-BE49-F238E27FC236}">
                <a16:creationId xmlns:a16="http://schemas.microsoft.com/office/drawing/2014/main" id="{18864465-2588-4D2F-9F74-F5C634B765D1}"/>
              </a:ext>
            </a:extLst>
          </p:cNvPr>
          <p:cNvSpPr txBox="1"/>
          <p:nvPr/>
        </p:nvSpPr>
        <p:spPr>
          <a:xfrm>
            <a:off x="1636536" y="1201596"/>
            <a:ext cx="9311186" cy="1200329"/>
          </a:xfrm>
          <a:prstGeom prst="rect">
            <a:avLst/>
          </a:prstGeom>
          <a:noFill/>
        </p:spPr>
        <p:txBody>
          <a:bodyPr wrap="square" rtlCol="0">
            <a:spAutoFit/>
          </a:bodyPr>
          <a:lstStyle/>
          <a:p>
            <a:pPr algn="l"/>
            <a:r>
              <a:rPr lang="en-SG" dirty="0"/>
              <a:t>Use of Wireshark to sniff traffic in and out at the Firewall, hoping that we can find a host in the internal network talking to the device on the Internal..</a:t>
            </a:r>
            <a:endParaRPr lang="en-US" dirty="0"/>
          </a:p>
        </p:txBody>
      </p:sp>
    </p:spTree>
    <p:extLst>
      <p:ext uri="{BB962C8B-B14F-4D97-AF65-F5344CB8AC3E}">
        <p14:creationId xmlns:p14="http://schemas.microsoft.com/office/powerpoint/2010/main" val="19836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Learning Outcomes</a:t>
            </a:r>
            <a:endParaRPr lang="en-SG" b="0" dirty="0"/>
          </a:p>
        </p:txBody>
      </p:sp>
      <p:sp>
        <p:nvSpPr>
          <p:cNvPr id="3" name="Content Placeholder 2"/>
          <p:cNvSpPr>
            <a:spLocks noGrp="1"/>
          </p:cNvSpPr>
          <p:nvPr>
            <p:ph idx="1"/>
          </p:nvPr>
        </p:nvSpPr>
        <p:spPr/>
        <p:txBody>
          <a:bodyPr>
            <a:normAutofit/>
          </a:bodyPr>
          <a:lstStyle/>
          <a:p>
            <a:r>
              <a:rPr lang="en-SG" sz="2400" dirty="0"/>
              <a:t>At the end of this lesson, the students will be able to determine the subnets (and the associated Network ID) for a target organization. They will also be able to scan for host devices within each network found and map out the networks.</a:t>
            </a:r>
            <a:endParaRPr lang="en-US" sz="2400" dirty="0"/>
          </a:p>
        </p:txBody>
      </p:sp>
    </p:spTree>
    <p:extLst>
      <p:ext uri="{BB962C8B-B14F-4D97-AF65-F5344CB8AC3E}">
        <p14:creationId xmlns:p14="http://schemas.microsoft.com/office/powerpoint/2010/main" val="273403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Network Sweeping</a:t>
            </a:r>
            <a:endParaRPr lang="en-SG" b="0" dirty="0"/>
          </a:p>
        </p:txBody>
      </p:sp>
      <p:sp>
        <p:nvSpPr>
          <p:cNvPr id="3" name="Content Placeholder 2"/>
          <p:cNvSpPr>
            <a:spLocks noGrp="1"/>
          </p:cNvSpPr>
          <p:nvPr>
            <p:ph idx="1"/>
          </p:nvPr>
        </p:nvSpPr>
        <p:spPr/>
        <p:txBody>
          <a:bodyPr>
            <a:normAutofit/>
          </a:bodyPr>
          <a:lstStyle/>
          <a:p>
            <a:r>
              <a:rPr lang="en-US" sz="2400" dirty="0"/>
              <a:t>A technique to quickly screen across a network to look for “live” devices.</a:t>
            </a:r>
          </a:p>
          <a:p>
            <a:r>
              <a:rPr lang="en-US" sz="2400" dirty="0"/>
              <a:t>Commonly used utilities - </a:t>
            </a:r>
            <a:r>
              <a:rPr lang="en-US" sz="2000" dirty="0" err="1"/>
              <a:t>arp</a:t>
            </a:r>
            <a:r>
              <a:rPr lang="en-US" sz="2000" dirty="0"/>
              <a:t>-scan, </a:t>
            </a:r>
            <a:r>
              <a:rPr lang="en-US" sz="2000" dirty="0" err="1"/>
              <a:t>fping</a:t>
            </a:r>
            <a:r>
              <a:rPr lang="en-US" sz="2000" dirty="0"/>
              <a:t>, </a:t>
            </a:r>
            <a:r>
              <a:rPr lang="en-US" sz="2000" dirty="0" err="1"/>
              <a:t>nmap</a:t>
            </a:r>
            <a:endParaRPr lang="en-US" sz="2000" dirty="0"/>
          </a:p>
          <a:p>
            <a:pPr lvl="1"/>
            <a:endParaRPr lang="en-US" sz="2000" dirty="0"/>
          </a:p>
          <a:p>
            <a:pPr lvl="1"/>
            <a:endParaRPr lang="en-US" sz="2000" dirty="0"/>
          </a:p>
          <a:p>
            <a:endParaRPr lang="en-US" sz="2400" dirty="0"/>
          </a:p>
          <a:p>
            <a:endParaRPr lang="en-US" sz="2400" dirty="0"/>
          </a:p>
          <a:p>
            <a:endParaRPr lang="en-SG" sz="2400" dirty="0"/>
          </a:p>
        </p:txBody>
      </p:sp>
      <p:graphicFrame>
        <p:nvGraphicFramePr>
          <p:cNvPr id="5" name="Table 4"/>
          <p:cNvGraphicFramePr>
            <a:graphicFrameLocks noGrp="1"/>
          </p:cNvGraphicFramePr>
          <p:nvPr>
            <p:extLst>
              <p:ext uri="{D42A27DB-BD31-4B8C-83A1-F6EECF244321}">
                <p14:modId xmlns:p14="http://schemas.microsoft.com/office/powerpoint/2010/main" val="2072282864"/>
              </p:ext>
            </p:extLst>
          </p:nvPr>
        </p:nvGraphicFramePr>
        <p:xfrm>
          <a:off x="990600" y="1981200"/>
          <a:ext cx="10287000" cy="4217011"/>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1870914380"/>
                    </a:ext>
                  </a:extLst>
                </a:gridCol>
                <a:gridCol w="3429000">
                  <a:extLst>
                    <a:ext uri="{9D8B030D-6E8A-4147-A177-3AD203B41FA5}">
                      <a16:colId xmlns:a16="http://schemas.microsoft.com/office/drawing/2014/main" val="2921401744"/>
                    </a:ext>
                  </a:extLst>
                </a:gridCol>
                <a:gridCol w="3429000">
                  <a:extLst>
                    <a:ext uri="{9D8B030D-6E8A-4147-A177-3AD203B41FA5}">
                      <a16:colId xmlns:a16="http://schemas.microsoft.com/office/drawing/2014/main" val="2173854380"/>
                    </a:ext>
                  </a:extLst>
                </a:gridCol>
              </a:tblGrid>
              <a:tr h="601579">
                <a:tc>
                  <a:txBody>
                    <a:bodyPr/>
                    <a:lstStyle/>
                    <a:p>
                      <a:r>
                        <a:rPr lang="en-US" sz="1800" dirty="0" err="1"/>
                        <a:t>arp</a:t>
                      </a:r>
                      <a:r>
                        <a:rPr lang="en-US" sz="1800" dirty="0"/>
                        <a:t>-scan</a:t>
                      </a:r>
                      <a:endParaRPr lang="en-US" dirty="0"/>
                    </a:p>
                  </a:txBody>
                  <a:tcPr/>
                </a:tc>
                <a:tc>
                  <a:txBody>
                    <a:bodyPr/>
                    <a:lstStyle/>
                    <a:p>
                      <a:r>
                        <a:rPr lang="en-US" sz="1800" dirty="0" err="1"/>
                        <a:t>fping</a:t>
                      </a:r>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800" dirty="0" err="1"/>
                        <a:t>nmap</a:t>
                      </a:r>
                      <a:endParaRPr lang="en-US" sz="1800" dirty="0"/>
                    </a:p>
                    <a:p>
                      <a:endParaRPr lang="en-US" dirty="0"/>
                    </a:p>
                  </a:txBody>
                  <a:tcPr/>
                </a:tc>
                <a:extLst>
                  <a:ext uri="{0D108BD9-81ED-4DB2-BD59-A6C34878D82A}">
                    <a16:rowId xmlns:a16="http://schemas.microsoft.com/office/drawing/2014/main" val="2395349560"/>
                  </a:ext>
                </a:extLst>
              </a:tr>
              <a:tr h="687519">
                <a:tc>
                  <a:txBody>
                    <a:bodyPr/>
                    <a:lstStyle/>
                    <a:p>
                      <a:r>
                        <a:rPr lang="en-US" sz="1400" dirty="0">
                          <a:solidFill>
                            <a:srgbClr val="FF0000"/>
                          </a:solidFill>
                          <a:latin typeface="+mn-lt"/>
                        </a:rPr>
                        <a:t>Use on same sub-net </a:t>
                      </a:r>
                      <a:r>
                        <a:rPr lang="en-US" sz="1400" dirty="0">
                          <a:latin typeface="+mn-lt"/>
                        </a:rPr>
                        <a:t>and returned with live host and machine’s physical or MAC address</a:t>
                      </a:r>
                    </a:p>
                  </a:txBody>
                  <a:tcPr/>
                </a:tc>
                <a:tc>
                  <a:txBody>
                    <a:bodyPr/>
                    <a:lstStyle/>
                    <a:p>
                      <a:r>
                        <a:rPr lang="en-US" sz="1400" b="0" dirty="0" err="1"/>
                        <a:t>fping</a:t>
                      </a:r>
                      <a:r>
                        <a:rPr lang="en-US" sz="1400" b="0" dirty="0"/>
                        <a:t> is a program to send ICMP echo probes to </a:t>
                      </a:r>
                      <a:r>
                        <a:rPr lang="en-US" sz="1400" dirty="0"/>
                        <a:t>any</a:t>
                      </a:r>
                      <a:r>
                        <a:rPr lang="en-US" sz="1400" b="0" dirty="0"/>
                        <a:t> network hosts, similar to ping, but much better performing when pinging multiple hosts</a:t>
                      </a:r>
                      <a:endParaRPr lang="en-US" sz="1400" dirty="0"/>
                    </a:p>
                  </a:txBody>
                  <a:tcPr/>
                </a:tc>
                <a:tc>
                  <a:txBody>
                    <a:bodyPr/>
                    <a:lstStyle/>
                    <a:p>
                      <a:r>
                        <a:rPr lang="en-US" sz="1400" dirty="0" err="1"/>
                        <a:t>nmap</a:t>
                      </a:r>
                      <a:r>
                        <a:rPr lang="en-US" sz="1400" dirty="0"/>
                        <a:t> is a powerful network scanner designed to find devices and vulnerabilities within a network.</a:t>
                      </a:r>
                    </a:p>
                  </a:txBody>
                  <a:tcPr/>
                </a:tc>
                <a:extLst>
                  <a:ext uri="{0D108BD9-81ED-4DB2-BD59-A6C34878D82A}">
                    <a16:rowId xmlns:a16="http://schemas.microsoft.com/office/drawing/2014/main" val="919479297"/>
                  </a:ext>
                </a:extLst>
              </a:tr>
              <a:tr h="1260451">
                <a:tc>
                  <a:txBody>
                    <a:bodyPr/>
                    <a:lstStyle/>
                    <a:p>
                      <a:r>
                        <a:rPr lang="en-US" sz="1400" dirty="0">
                          <a:latin typeface="+mn-lt"/>
                        </a:rPr>
                        <a:t>To discover all hosts on local network with the following options:</a:t>
                      </a:r>
                    </a:p>
                    <a:p>
                      <a:pPr lvl="1"/>
                      <a:r>
                        <a:rPr lang="en-US" sz="1400" dirty="0" err="1">
                          <a:latin typeface="+mn-lt"/>
                        </a:rPr>
                        <a:t>arp</a:t>
                      </a:r>
                      <a:r>
                        <a:rPr lang="en-US" sz="1400" dirty="0">
                          <a:latin typeface="+mn-lt"/>
                        </a:rPr>
                        <a:t>-scan --interface=eth0 –</a:t>
                      </a:r>
                      <a:r>
                        <a:rPr lang="en-US" sz="1400" dirty="0" err="1">
                          <a:latin typeface="+mn-lt"/>
                        </a:rPr>
                        <a:t>localnet</a:t>
                      </a:r>
                      <a:endParaRPr lang="en-US" sz="1400" dirty="0">
                        <a:latin typeface="+mn-lt"/>
                      </a:endParaRPr>
                    </a:p>
                    <a:p>
                      <a:pPr lvl="1"/>
                      <a:r>
                        <a:rPr lang="en-US" sz="1400" dirty="0" err="1">
                          <a:latin typeface="+mn-lt"/>
                        </a:rPr>
                        <a:t>arp</a:t>
                      </a:r>
                      <a:r>
                        <a:rPr lang="en-US" sz="1400" dirty="0">
                          <a:latin typeface="+mn-lt"/>
                        </a:rPr>
                        <a:t>-scan -</a:t>
                      </a:r>
                      <a:r>
                        <a:rPr lang="en-US" sz="1400" dirty="0" err="1">
                          <a:latin typeface="+mn-lt"/>
                        </a:rPr>
                        <a:t>localnet</a:t>
                      </a:r>
                      <a:endParaRPr lang="en-US" sz="1400" dirty="0">
                        <a:latin typeface="+mn-lt"/>
                      </a:endParaRPr>
                    </a:p>
                    <a:p>
                      <a:endParaRPr lang="en-US" sz="1200" dirty="0">
                        <a:latin typeface="+mn-lt"/>
                      </a:endParaRPr>
                    </a:p>
                  </a:txBody>
                  <a:tcPr/>
                </a:tc>
                <a:tc>
                  <a:txBody>
                    <a:bodyPr/>
                    <a:lstStyle/>
                    <a:p>
                      <a:pPr marL="342900" lvl="1" indent="-342900"/>
                      <a:r>
                        <a:rPr lang="en-US" sz="1400" dirty="0"/>
                        <a:t>Usage with –g option:</a:t>
                      </a:r>
                    </a:p>
                    <a:p>
                      <a:pPr lvl="1"/>
                      <a:r>
                        <a:rPr lang="en-US" sz="1400" dirty="0" err="1"/>
                        <a:t>fping</a:t>
                      </a:r>
                      <a:r>
                        <a:rPr lang="en-US" sz="1400" dirty="0"/>
                        <a:t> –g </a:t>
                      </a:r>
                      <a:r>
                        <a:rPr lang="en-US" sz="1400" dirty="0" err="1"/>
                        <a:t>network_id</a:t>
                      </a:r>
                      <a:r>
                        <a:rPr lang="en-US" sz="1400" dirty="0"/>
                        <a:t>/x</a:t>
                      </a:r>
                    </a:p>
                    <a:p>
                      <a:pPr lvl="1"/>
                      <a:r>
                        <a:rPr lang="en-US" sz="1400" dirty="0" err="1"/>
                        <a:t>fping</a:t>
                      </a:r>
                      <a:r>
                        <a:rPr lang="en-US" sz="1400" dirty="0"/>
                        <a:t> –g </a:t>
                      </a:r>
                      <a:r>
                        <a:rPr lang="en-US" sz="1400" dirty="0" err="1"/>
                        <a:t>startingIP</a:t>
                      </a:r>
                      <a:r>
                        <a:rPr lang="en-US" sz="1400" dirty="0"/>
                        <a:t> </a:t>
                      </a:r>
                      <a:r>
                        <a:rPr lang="en-US" sz="1400" dirty="0" err="1"/>
                        <a:t>endingIP</a:t>
                      </a:r>
                      <a:endParaRPr lang="en-US" sz="1400" dirty="0"/>
                    </a:p>
                    <a:p>
                      <a:pPr lvl="2"/>
                      <a:r>
                        <a:rPr lang="en-US" sz="1400" dirty="0"/>
                        <a:t>-g option – generate target list</a:t>
                      </a:r>
                    </a:p>
                    <a:p>
                      <a:endParaRPr lang="en-US" sz="1400" dirty="0"/>
                    </a:p>
                  </a:txBody>
                  <a:tcPr/>
                </a:tc>
                <a:tc>
                  <a:txBody>
                    <a:bodyPr/>
                    <a:lstStyle/>
                    <a:p>
                      <a:r>
                        <a:rPr lang="en-US" sz="1400" dirty="0"/>
                        <a:t>Basic usage with –n and –</a:t>
                      </a:r>
                      <a:r>
                        <a:rPr lang="en-US" sz="1400" dirty="0" err="1"/>
                        <a:t>sP</a:t>
                      </a:r>
                      <a:r>
                        <a:rPr lang="en-US" sz="1400" dirty="0"/>
                        <a:t> option:</a:t>
                      </a:r>
                    </a:p>
                    <a:p>
                      <a:pPr lvl="1"/>
                      <a:r>
                        <a:rPr lang="en-US" sz="1400" dirty="0" err="1"/>
                        <a:t>nmap</a:t>
                      </a:r>
                      <a:r>
                        <a:rPr lang="en-US" sz="1400" dirty="0"/>
                        <a:t> –n  –</a:t>
                      </a:r>
                      <a:r>
                        <a:rPr lang="en-US" sz="1400" dirty="0" err="1"/>
                        <a:t>sP</a:t>
                      </a:r>
                      <a:r>
                        <a:rPr lang="en-US" sz="1400" dirty="0"/>
                        <a:t>  &lt;subnet range&gt;</a:t>
                      </a:r>
                    </a:p>
                    <a:p>
                      <a:pPr lvl="1"/>
                      <a:endParaRPr lang="en-US" sz="1400" dirty="0"/>
                    </a:p>
                    <a:p>
                      <a:pPr lvl="2"/>
                      <a:r>
                        <a:rPr lang="en-US" sz="1400" dirty="0">
                          <a:solidFill>
                            <a:srgbClr val="C00000"/>
                          </a:solidFill>
                        </a:rPr>
                        <a:t>-n option means do not need to resolve to domain name.</a:t>
                      </a:r>
                    </a:p>
                    <a:p>
                      <a:pPr lvl="2"/>
                      <a:r>
                        <a:rPr lang="en-US" sz="1400" dirty="0">
                          <a:solidFill>
                            <a:srgbClr val="C00000"/>
                          </a:solidFill>
                        </a:rPr>
                        <a:t>-</a:t>
                      </a:r>
                      <a:r>
                        <a:rPr lang="en-US" sz="1400" dirty="0" err="1">
                          <a:solidFill>
                            <a:srgbClr val="C00000"/>
                          </a:solidFill>
                        </a:rPr>
                        <a:t>sP</a:t>
                      </a:r>
                      <a:r>
                        <a:rPr lang="en-US" sz="1400" dirty="0">
                          <a:solidFill>
                            <a:srgbClr val="C00000"/>
                          </a:solidFill>
                        </a:rPr>
                        <a:t> says to ping the hosts only</a:t>
                      </a:r>
                    </a:p>
                    <a:p>
                      <a:endParaRPr lang="en-US" sz="1400" dirty="0"/>
                    </a:p>
                  </a:txBody>
                  <a:tcPr/>
                </a:tc>
                <a:extLst>
                  <a:ext uri="{0D108BD9-81ED-4DB2-BD59-A6C34878D82A}">
                    <a16:rowId xmlns:a16="http://schemas.microsoft.com/office/drawing/2014/main" val="3507942668"/>
                  </a:ext>
                </a:extLst>
              </a:tr>
              <a:tr h="1260451">
                <a:tc>
                  <a:txBody>
                    <a:bodyPr/>
                    <a:lstStyle/>
                    <a:p>
                      <a:r>
                        <a:rPr lang="en-US" sz="1400" dirty="0">
                          <a:solidFill>
                            <a:srgbClr val="FF0000"/>
                          </a:solidFill>
                          <a:latin typeface="+mn-lt"/>
                        </a:rPr>
                        <a:t>ARP protocol only works on the local Ethernet segment, and cannot be routed. So you cannot use </a:t>
                      </a:r>
                      <a:r>
                        <a:rPr lang="en-US" sz="1400" dirty="0" err="1">
                          <a:solidFill>
                            <a:srgbClr val="FF0000"/>
                          </a:solidFill>
                          <a:latin typeface="+mn-lt"/>
                        </a:rPr>
                        <a:t>arp</a:t>
                      </a:r>
                      <a:r>
                        <a:rPr lang="en-US" sz="1400" dirty="0">
                          <a:solidFill>
                            <a:srgbClr val="FF0000"/>
                          </a:solidFill>
                          <a:latin typeface="+mn-lt"/>
                        </a:rPr>
                        <a:t>-scan to discover hosts behind routers.</a:t>
                      </a:r>
                      <a:endParaRPr lang="en-US" sz="1400" dirty="0">
                        <a:latin typeface="+mn-lt"/>
                      </a:endParaRP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54586059"/>
                  </a:ext>
                </a:extLst>
              </a:tr>
            </a:tbl>
          </a:graphicData>
        </a:graphic>
      </p:graphicFrame>
    </p:spTree>
    <p:extLst>
      <p:ext uri="{BB962C8B-B14F-4D97-AF65-F5344CB8AC3E}">
        <p14:creationId xmlns:p14="http://schemas.microsoft.com/office/powerpoint/2010/main" val="1579525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theiplookup.org/a/IP-class-classless-subnet-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853934"/>
            <a:ext cx="7813084" cy="50896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8680" y="139510"/>
            <a:ext cx="4680520" cy="461665"/>
          </a:xfrm>
          <a:prstGeom prst="rect">
            <a:avLst/>
          </a:prstGeom>
          <a:noFill/>
        </p:spPr>
        <p:txBody>
          <a:bodyPr wrap="square" rtlCol="0">
            <a:spAutoFit/>
          </a:bodyPr>
          <a:lstStyle/>
          <a:p>
            <a:r>
              <a:rPr lang="en-US" dirty="0">
                <a:solidFill>
                  <a:schemeClr val="bg1"/>
                </a:solidFill>
              </a:rPr>
              <a:t>Subnet Address Table</a:t>
            </a:r>
            <a:endParaRPr lang="en-SG" dirty="0">
              <a:solidFill>
                <a:schemeClr val="bg1"/>
              </a:solidFill>
            </a:endParaRPr>
          </a:p>
        </p:txBody>
      </p:sp>
    </p:spTree>
    <p:extLst>
      <p:ext uri="{BB962C8B-B14F-4D97-AF65-F5344CB8AC3E}">
        <p14:creationId xmlns:p14="http://schemas.microsoft.com/office/powerpoint/2010/main" val="1786599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CDC512-42CE-47E0-8A8D-121B85F9B3D8}"/>
              </a:ext>
            </a:extLst>
          </p:cNvPr>
          <p:cNvPicPr>
            <a:picLocks noChangeAspect="1"/>
          </p:cNvPicPr>
          <p:nvPr/>
        </p:nvPicPr>
        <p:blipFill>
          <a:blip r:embed="rId2"/>
          <a:stretch>
            <a:fillRect/>
          </a:stretch>
        </p:blipFill>
        <p:spPr>
          <a:xfrm>
            <a:off x="1398608" y="-55243"/>
            <a:ext cx="9392373" cy="6922665"/>
          </a:xfrm>
          <a:prstGeom prst="rect">
            <a:avLst/>
          </a:prstGeom>
        </p:spPr>
      </p:pic>
    </p:spTree>
    <p:extLst>
      <p:ext uri="{BB962C8B-B14F-4D97-AF65-F5344CB8AC3E}">
        <p14:creationId xmlns:p14="http://schemas.microsoft.com/office/powerpoint/2010/main" val="463358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05200" y="5105400"/>
            <a:ext cx="9296400" cy="461665"/>
          </a:xfrm>
          <a:prstGeom prst="rect">
            <a:avLst/>
          </a:prstGeom>
        </p:spPr>
        <p:txBody>
          <a:bodyPr wrap="square">
            <a:spAutoFit/>
          </a:bodyPr>
          <a:lstStyle/>
          <a:p>
            <a:r>
              <a:rPr lang="en-US" sz="1200" b="1" dirty="0">
                <a:hlinkClick r:id="rId2"/>
              </a:rPr>
              <a:t>http://www.nta-monitor.com/wiki/index.php/Arp-scan_User_Guide</a:t>
            </a:r>
            <a:endParaRPr lang="en-US" sz="1200" b="1" dirty="0"/>
          </a:p>
          <a:p>
            <a:endParaRPr lang="en-US" sz="1200" b="1" dirty="0"/>
          </a:p>
        </p:txBody>
      </p:sp>
      <p:graphicFrame>
        <p:nvGraphicFramePr>
          <p:cNvPr id="3" name="Table 2"/>
          <p:cNvGraphicFramePr>
            <a:graphicFrameLocks noGrp="1"/>
          </p:cNvGraphicFramePr>
          <p:nvPr>
            <p:extLst>
              <p:ext uri="{D42A27DB-BD31-4B8C-83A1-F6EECF244321}">
                <p14:modId xmlns:p14="http://schemas.microsoft.com/office/powerpoint/2010/main" val="3421840666"/>
              </p:ext>
            </p:extLst>
          </p:nvPr>
        </p:nvGraphicFramePr>
        <p:xfrm>
          <a:off x="1981200" y="838200"/>
          <a:ext cx="7010400" cy="4114800"/>
        </p:xfrm>
        <a:graphic>
          <a:graphicData uri="http://schemas.openxmlformats.org/drawingml/2006/table">
            <a:tbl>
              <a:tblPr firstRow="1" bandRow="1">
                <a:tableStyleId>{5C22544A-7EE6-4342-B048-85BDC9FD1C3A}</a:tableStyleId>
              </a:tblPr>
              <a:tblGrid>
                <a:gridCol w="3438222">
                  <a:extLst>
                    <a:ext uri="{9D8B030D-6E8A-4147-A177-3AD203B41FA5}">
                      <a16:colId xmlns:a16="http://schemas.microsoft.com/office/drawing/2014/main" val="3824317764"/>
                    </a:ext>
                  </a:extLst>
                </a:gridCol>
                <a:gridCol w="3572178">
                  <a:extLst>
                    <a:ext uri="{9D8B030D-6E8A-4147-A177-3AD203B41FA5}">
                      <a16:colId xmlns:a16="http://schemas.microsoft.com/office/drawing/2014/main" val="2002138246"/>
                    </a:ext>
                  </a:extLst>
                </a:gridCol>
              </a:tblGrid>
              <a:tr h="320040">
                <a:tc>
                  <a:txBody>
                    <a:bodyPr/>
                    <a:lstStyle/>
                    <a:p>
                      <a:endParaRPr lang="en-SG" dirty="0"/>
                    </a:p>
                  </a:txBody>
                  <a:tcPr/>
                </a:tc>
                <a:tc>
                  <a:txBody>
                    <a:bodyPr/>
                    <a:lstStyle/>
                    <a:p>
                      <a:endParaRPr lang="en-SG" dirty="0"/>
                    </a:p>
                  </a:txBody>
                  <a:tcPr/>
                </a:tc>
                <a:extLst>
                  <a:ext uri="{0D108BD9-81ED-4DB2-BD59-A6C34878D82A}">
                    <a16:rowId xmlns:a16="http://schemas.microsoft.com/office/drawing/2014/main" val="2649655580"/>
                  </a:ext>
                </a:extLst>
              </a:tr>
              <a:tr h="370840">
                <a:tc>
                  <a:txBody>
                    <a:bodyPr/>
                    <a:lstStyle/>
                    <a:p>
                      <a:r>
                        <a:rPr lang="en-US" sz="1800" dirty="0"/>
                        <a:t>Specify a list of IP addresses as arguments</a:t>
                      </a:r>
                      <a:endParaRPr lang="en-SG" dirty="0"/>
                    </a:p>
                  </a:txBody>
                  <a:tcPr/>
                </a:tc>
                <a:tc>
                  <a:txBody>
                    <a:bodyPr/>
                    <a:lstStyle/>
                    <a:p>
                      <a:pPr marL="0" marR="0" lvl="1" indent="0" algn="l" defTabSz="914377" rtl="0" eaLnBrk="1" fontAlgn="auto" latinLnBrk="0" hangingPunct="1">
                        <a:lnSpc>
                          <a:spcPct val="100000"/>
                        </a:lnSpc>
                        <a:spcBef>
                          <a:spcPts val="0"/>
                        </a:spcBef>
                        <a:spcAft>
                          <a:spcPts val="0"/>
                        </a:spcAft>
                        <a:buClrTx/>
                        <a:buSzTx/>
                        <a:buFontTx/>
                        <a:buNone/>
                        <a:tabLst/>
                        <a:defRPr/>
                      </a:pPr>
                      <a:r>
                        <a:rPr lang="en-US" sz="1800" dirty="0"/>
                        <a:t>e.g. </a:t>
                      </a:r>
                      <a:r>
                        <a:rPr lang="en-US" sz="1800" dirty="0" err="1"/>
                        <a:t>arp</a:t>
                      </a:r>
                      <a:r>
                        <a:rPr lang="en-US" sz="1800" dirty="0"/>
                        <a:t>-scan --interface=eth0 192.168.1.1 192.168.1.2 192.168.1.3</a:t>
                      </a:r>
                    </a:p>
                    <a:p>
                      <a:endParaRPr lang="en-SG" dirty="0"/>
                    </a:p>
                  </a:txBody>
                  <a:tcPr/>
                </a:tc>
                <a:extLst>
                  <a:ext uri="{0D108BD9-81ED-4DB2-BD59-A6C34878D82A}">
                    <a16:rowId xmlns:a16="http://schemas.microsoft.com/office/drawing/2014/main" val="1863300206"/>
                  </a:ext>
                </a:extLst>
              </a:tr>
              <a:tr h="370840">
                <a:tc>
                  <a:txBody>
                    <a:bodyPr/>
                    <a:lstStyle/>
                    <a:p>
                      <a:r>
                        <a:rPr lang="en-US" sz="1800" dirty="0"/>
                        <a:t>Specify the inclusive address range in &lt;start&gt;-&lt;end&gt; format</a:t>
                      </a:r>
                      <a:endParaRPr lang="en-SG" dirty="0"/>
                    </a:p>
                  </a:txBody>
                  <a:tcPr/>
                </a:tc>
                <a:tc>
                  <a:txBody>
                    <a:bodyPr/>
                    <a:lstStyle/>
                    <a:p>
                      <a:r>
                        <a:rPr lang="en-US" sz="1800" dirty="0"/>
                        <a:t>e.g. </a:t>
                      </a:r>
                      <a:r>
                        <a:rPr lang="en-US" sz="1800" dirty="0" err="1"/>
                        <a:t>arp</a:t>
                      </a:r>
                      <a:r>
                        <a:rPr lang="en-US" sz="1800" dirty="0"/>
                        <a:t>-scan --interface=eth0 192.168.1.3-192.168.1.27</a:t>
                      </a:r>
                      <a:endParaRPr lang="en-SG" dirty="0"/>
                    </a:p>
                  </a:txBody>
                  <a:tcPr/>
                </a:tc>
                <a:extLst>
                  <a:ext uri="{0D108BD9-81ED-4DB2-BD59-A6C34878D82A}">
                    <a16:rowId xmlns:a16="http://schemas.microsoft.com/office/drawing/2014/main" val="2971991045"/>
                  </a:ext>
                </a:extLst>
              </a:tr>
              <a:tr h="370840">
                <a:tc>
                  <a:txBody>
                    <a:bodyPr/>
                    <a:lstStyle/>
                    <a:p>
                      <a:r>
                        <a:rPr lang="en-US" sz="1800" dirty="0"/>
                        <a:t>Specify the network in &lt;network&gt;/&lt;bits&gt; format</a:t>
                      </a:r>
                      <a:endParaRPr lang="en-SG" dirty="0"/>
                    </a:p>
                  </a:txBody>
                  <a:tcPr/>
                </a:tc>
                <a:tc>
                  <a:txBody>
                    <a:bodyPr/>
                    <a:lstStyle/>
                    <a:p>
                      <a:pPr marL="0" marR="0" lvl="1" indent="0" algn="l" defTabSz="914377" rtl="0" eaLnBrk="1" fontAlgn="auto" latinLnBrk="0" hangingPunct="1">
                        <a:lnSpc>
                          <a:spcPct val="100000"/>
                        </a:lnSpc>
                        <a:spcBef>
                          <a:spcPts val="0"/>
                        </a:spcBef>
                        <a:spcAft>
                          <a:spcPts val="0"/>
                        </a:spcAft>
                        <a:buClrTx/>
                        <a:buSzTx/>
                        <a:buFontTx/>
                        <a:buNone/>
                        <a:tabLst/>
                        <a:defRPr/>
                      </a:pPr>
                      <a:r>
                        <a:rPr lang="en-US" sz="1800" dirty="0"/>
                        <a:t>e.g. </a:t>
                      </a:r>
                      <a:r>
                        <a:rPr lang="en-US" sz="1800" dirty="0" err="1"/>
                        <a:t>arp</a:t>
                      </a:r>
                      <a:r>
                        <a:rPr lang="en-US" sz="1800" dirty="0"/>
                        <a:t>-scan --interface=eth0 192.168.1.0/24</a:t>
                      </a:r>
                    </a:p>
                  </a:txBody>
                  <a:tcPr/>
                </a:tc>
                <a:extLst>
                  <a:ext uri="{0D108BD9-81ED-4DB2-BD59-A6C34878D82A}">
                    <a16:rowId xmlns:a16="http://schemas.microsoft.com/office/drawing/2014/main" val="3051645341"/>
                  </a:ext>
                </a:extLst>
              </a:tr>
              <a:tr h="370840">
                <a:tc>
                  <a:txBody>
                    <a:bodyPr/>
                    <a:lstStyle/>
                    <a:p>
                      <a:r>
                        <a:rPr lang="en-US" sz="1800" dirty="0"/>
                        <a:t>Specify the network in &lt;network&gt;:&lt;netmask&gt; format, </a:t>
                      </a:r>
                      <a:endParaRPr lang="en-SG" dirty="0"/>
                    </a:p>
                  </a:txBody>
                  <a:tcPr/>
                </a:tc>
                <a:tc>
                  <a:txBody>
                    <a:bodyPr/>
                    <a:lstStyle/>
                    <a:p>
                      <a:r>
                        <a:rPr lang="en-US" sz="1800" dirty="0"/>
                        <a:t>e.g. </a:t>
                      </a:r>
                      <a:r>
                        <a:rPr lang="en-US" sz="1800" dirty="0" err="1"/>
                        <a:t>arp</a:t>
                      </a:r>
                      <a:r>
                        <a:rPr lang="en-US" sz="1800" dirty="0"/>
                        <a:t>-scan --interface=eth0 192.168.1.0:255.255.255.0</a:t>
                      </a:r>
                      <a:endParaRPr lang="en-SG" dirty="0"/>
                    </a:p>
                  </a:txBody>
                  <a:tcPr/>
                </a:tc>
                <a:extLst>
                  <a:ext uri="{0D108BD9-81ED-4DB2-BD59-A6C34878D82A}">
                    <a16:rowId xmlns:a16="http://schemas.microsoft.com/office/drawing/2014/main" val="3158762658"/>
                  </a:ext>
                </a:extLst>
              </a:tr>
              <a:tr h="370840">
                <a:tc>
                  <a:txBody>
                    <a:bodyPr/>
                    <a:lstStyle/>
                    <a:p>
                      <a:r>
                        <a:rPr lang="en-US" sz="1800" dirty="0"/>
                        <a:t>Read the list of IP addresses from a file</a:t>
                      </a:r>
                      <a:endParaRPr lang="en-SG" dirty="0"/>
                    </a:p>
                  </a:txBody>
                  <a:tcPr/>
                </a:tc>
                <a:tc>
                  <a:txBody>
                    <a:bodyPr/>
                    <a:lstStyle/>
                    <a:p>
                      <a:pPr marL="0" marR="0" lvl="1" indent="0" algn="l" defTabSz="914377" rtl="0" eaLnBrk="1" fontAlgn="auto" latinLnBrk="0" hangingPunct="1">
                        <a:lnSpc>
                          <a:spcPct val="100000"/>
                        </a:lnSpc>
                        <a:spcBef>
                          <a:spcPts val="0"/>
                        </a:spcBef>
                        <a:spcAft>
                          <a:spcPts val="0"/>
                        </a:spcAft>
                        <a:buClrTx/>
                        <a:buSzTx/>
                        <a:buFontTx/>
                        <a:buNone/>
                        <a:tabLst/>
                        <a:defRPr/>
                      </a:pPr>
                      <a:r>
                        <a:rPr lang="en-US" sz="1800" dirty="0"/>
                        <a:t>e.g. </a:t>
                      </a:r>
                      <a:r>
                        <a:rPr lang="en-US" sz="1800" dirty="0" err="1"/>
                        <a:t>arp</a:t>
                      </a:r>
                      <a:r>
                        <a:rPr lang="en-US" sz="1800" dirty="0"/>
                        <a:t>-scan --interface=eth0 --file=ip-address-list.txt</a:t>
                      </a:r>
                    </a:p>
                    <a:p>
                      <a:endParaRPr lang="en-SG" dirty="0"/>
                    </a:p>
                  </a:txBody>
                  <a:tcPr/>
                </a:tc>
                <a:extLst>
                  <a:ext uri="{0D108BD9-81ED-4DB2-BD59-A6C34878D82A}">
                    <a16:rowId xmlns:a16="http://schemas.microsoft.com/office/drawing/2014/main" val="3069349395"/>
                  </a:ext>
                </a:extLst>
              </a:tr>
            </a:tbl>
          </a:graphicData>
        </a:graphic>
      </p:graphicFrame>
      <p:sp>
        <p:nvSpPr>
          <p:cNvPr id="4" name="Rectangle 3"/>
          <p:cNvSpPr/>
          <p:nvPr/>
        </p:nvSpPr>
        <p:spPr>
          <a:xfrm>
            <a:off x="152400" y="101025"/>
            <a:ext cx="5833648" cy="584775"/>
          </a:xfrm>
          <a:prstGeom prst="rect">
            <a:avLst/>
          </a:prstGeom>
        </p:spPr>
        <p:txBody>
          <a:bodyPr wrap="none">
            <a:spAutoFit/>
          </a:bodyPr>
          <a:lstStyle/>
          <a:p>
            <a:r>
              <a:rPr lang="en-US" sz="3200" dirty="0">
                <a:solidFill>
                  <a:schemeClr val="bg1"/>
                </a:solidFill>
              </a:rPr>
              <a:t>Sample </a:t>
            </a:r>
            <a:r>
              <a:rPr lang="en-US" sz="3200" dirty="0" err="1">
                <a:solidFill>
                  <a:schemeClr val="bg1"/>
                </a:solidFill>
              </a:rPr>
              <a:t>arp</a:t>
            </a:r>
            <a:r>
              <a:rPr lang="en-US" sz="3200" dirty="0">
                <a:solidFill>
                  <a:schemeClr val="bg1"/>
                </a:solidFill>
              </a:rPr>
              <a:t>-scan command</a:t>
            </a:r>
          </a:p>
        </p:txBody>
      </p:sp>
    </p:spTree>
    <p:extLst>
      <p:ext uri="{BB962C8B-B14F-4D97-AF65-F5344CB8AC3E}">
        <p14:creationId xmlns:p14="http://schemas.microsoft.com/office/powerpoint/2010/main" val="2689270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2200" y="867472"/>
            <a:ext cx="4371976" cy="5236491"/>
          </a:xfrm>
          <a:prstGeom prst="rect">
            <a:avLst/>
          </a:prstGeom>
        </p:spPr>
      </p:pic>
      <p:sp>
        <p:nvSpPr>
          <p:cNvPr id="4" name="TextBox 3"/>
          <p:cNvSpPr txBox="1"/>
          <p:nvPr/>
        </p:nvSpPr>
        <p:spPr>
          <a:xfrm>
            <a:off x="6934200" y="1247704"/>
            <a:ext cx="3429000" cy="1569660"/>
          </a:xfrm>
          <a:prstGeom prst="rect">
            <a:avLst/>
          </a:prstGeom>
          <a:noFill/>
        </p:spPr>
        <p:txBody>
          <a:bodyPr wrap="square" rtlCol="0">
            <a:spAutoFit/>
          </a:bodyPr>
          <a:lstStyle/>
          <a:p>
            <a:r>
              <a:rPr lang="en-SG" dirty="0"/>
              <a:t>Just to find out what other machines are connected to the same network…</a:t>
            </a:r>
          </a:p>
        </p:txBody>
      </p:sp>
      <p:sp>
        <p:nvSpPr>
          <p:cNvPr id="5" name="TextBox 4"/>
          <p:cNvSpPr txBox="1"/>
          <p:nvPr/>
        </p:nvSpPr>
        <p:spPr>
          <a:xfrm>
            <a:off x="381000" y="88613"/>
            <a:ext cx="5065810" cy="584775"/>
          </a:xfrm>
          <a:prstGeom prst="rect">
            <a:avLst/>
          </a:prstGeom>
          <a:noFill/>
        </p:spPr>
        <p:txBody>
          <a:bodyPr wrap="none" rtlCol="0">
            <a:spAutoFit/>
          </a:bodyPr>
          <a:lstStyle/>
          <a:p>
            <a:r>
              <a:rPr lang="en-US" sz="3200" dirty="0">
                <a:solidFill>
                  <a:schemeClr val="bg1"/>
                </a:solidFill>
              </a:rPr>
              <a:t>Sample </a:t>
            </a:r>
            <a:r>
              <a:rPr lang="en-US" sz="3200" dirty="0" err="1">
                <a:solidFill>
                  <a:schemeClr val="bg1"/>
                </a:solidFill>
              </a:rPr>
              <a:t>fping</a:t>
            </a:r>
            <a:r>
              <a:rPr lang="en-US" sz="3200" dirty="0">
                <a:solidFill>
                  <a:schemeClr val="bg1"/>
                </a:solidFill>
              </a:rPr>
              <a:t> command</a:t>
            </a:r>
          </a:p>
        </p:txBody>
      </p:sp>
    </p:spTree>
    <p:extLst>
      <p:ext uri="{BB962C8B-B14F-4D97-AF65-F5344CB8AC3E}">
        <p14:creationId xmlns:p14="http://schemas.microsoft.com/office/powerpoint/2010/main" val="3987578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C0907-2A5C-4184-B368-5AD7B1396337}"/>
              </a:ext>
            </a:extLst>
          </p:cNvPr>
          <p:cNvPicPr>
            <a:picLocks noChangeAspect="1"/>
          </p:cNvPicPr>
          <p:nvPr/>
        </p:nvPicPr>
        <p:blipFill>
          <a:blip r:embed="rId2"/>
          <a:stretch>
            <a:fillRect/>
          </a:stretch>
        </p:blipFill>
        <p:spPr>
          <a:xfrm>
            <a:off x="934474" y="1339468"/>
            <a:ext cx="6296025" cy="561975"/>
          </a:xfrm>
          <a:prstGeom prst="rect">
            <a:avLst/>
          </a:prstGeom>
        </p:spPr>
      </p:pic>
      <p:pic>
        <p:nvPicPr>
          <p:cNvPr id="7" name="Picture 6">
            <a:extLst>
              <a:ext uri="{FF2B5EF4-FFF2-40B4-BE49-F238E27FC236}">
                <a16:creationId xmlns:a16="http://schemas.microsoft.com/office/drawing/2014/main" id="{1CFD74F4-E1AD-4DC3-B79A-656CED9E645A}"/>
              </a:ext>
            </a:extLst>
          </p:cNvPr>
          <p:cNvPicPr>
            <a:picLocks noChangeAspect="1"/>
          </p:cNvPicPr>
          <p:nvPr/>
        </p:nvPicPr>
        <p:blipFill>
          <a:blip r:embed="rId3"/>
          <a:stretch>
            <a:fillRect/>
          </a:stretch>
        </p:blipFill>
        <p:spPr>
          <a:xfrm>
            <a:off x="934474" y="2094415"/>
            <a:ext cx="4095750" cy="209550"/>
          </a:xfrm>
          <a:prstGeom prst="rect">
            <a:avLst/>
          </a:prstGeom>
        </p:spPr>
      </p:pic>
      <p:sp>
        <p:nvSpPr>
          <p:cNvPr id="8" name="TextBox 7">
            <a:extLst>
              <a:ext uri="{FF2B5EF4-FFF2-40B4-BE49-F238E27FC236}">
                <a16:creationId xmlns:a16="http://schemas.microsoft.com/office/drawing/2014/main" id="{276FB45F-5C4C-44B3-9D3F-0ABA1715EBD2}"/>
              </a:ext>
            </a:extLst>
          </p:cNvPr>
          <p:cNvSpPr txBox="1"/>
          <p:nvPr/>
        </p:nvSpPr>
        <p:spPr>
          <a:xfrm>
            <a:off x="791660" y="2708716"/>
            <a:ext cx="5670872" cy="830997"/>
          </a:xfrm>
          <a:prstGeom prst="rect">
            <a:avLst/>
          </a:prstGeom>
          <a:noFill/>
        </p:spPr>
        <p:txBody>
          <a:bodyPr wrap="square" rtlCol="0">
            <a:spAutoFit/>
          </a:bodyPr>
          <a:lstStyle/>
          <a:p>
            <a:pPr algn="l"/>
            <a:r>
              <a:rPr lang="en-SG" dirty="0"/>
              <a:t>How to do a blind scan using the </a:t>
            </a:r>
            <a:r>
              <a:rPr lang="en-SG" dirty="0" err="1"/>
              <a:t>fping</a:t>
            </a:r>
            <a:r>
              <a:rPr lang="en-SG" dirty="0"/>
              <a:t> options? </a:t>
            </a:r>
            <a:endParaRPr lang="en-US" dirty="0"/>
          </a:p>
        </p:txBody>
      </p:sp>
    </p:spTree>
    <p:extLst>
      <p:ext uri="{BB962C8B-B14F-4D97-AF65-F5344CB8AC3E}">
        <p14:creationId xmlns:p14="http://schemas.microsoft.com/office/powerpoint/2010/main" val="3543241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38400" y="1247454"/>
            <a:ext cx="5400676" cy="4915222"/>
          </a:xfrm>
          <a:prstGeom prst="rect">
            <a:avLst/>
          </a:prstGeom>
        </p:spPr>
      </p:pic>
      <p:pic>
        <p:nvPicPr>
          <p:cNvPr id="6" name="Picture 5"/>
          <p:cNvPicPr>
            <a:picLocks noChangeAspect="1"/>
          </p:cNvPicPr>
          <p:nvPr/>
        </p:nvPicPr>
        <p:blipFill>
          <a:blip r:embed="rId3"/>
          <a:stretch>
            <a:fillRect/>
          </a:stretch>
        </p:blipFill>
        <p:spPr>
          <a:xfrm>
            <a:off x="2438400" y="964879"/>
            <a:ext cx="4219575" cy="257175"/>
          </a:xfrm>
          <a:prstGeom prst="rect">
            <a:avLst/>
          </a:prstGeom>
        </p:spPr>
      </p:pic>
      <p:sp>
        <p:nvSpPr>
          <p:cNvPr id="2" name="TextBox 1"/>
          <p:cNvSpPr txBox="1"/>
          <p:nvPr/>
        </p:nvSpPr>
        <p:spPr>
          <a:xfrm>
            <a:off x="228600" y="75017"/>
            <a:ext cx="5272597" cy="584775"/>
          </a:xfrm>
          <a:prstGeom prst="rect">
            <a:avLst/>
          </a:prstGeom>
          <a:noFill/>
        </p:spPr>
        <p:txBody>
          <a:bodyPr wrap="none" rtlCol="0">
            <a:spAutoFit/>
          </a:bodyPr>
          <a:lstStyle/>
          <a:p>
            <a:r>
              <a:rPr lang="en-US" sz="3200" dirty="0">
                <a:solidFill>
                  <a:schemeClr val="bg1"/>
                </a:solidFill>
              </a:rPr>
              <a:t>Sample </a:t>
            </a:r>
            <a:r>
              <a:rPr lang="en-US" sz="3200" dirty="0" err="1">
                <a:solidFill>
                  <a:schemeClr val="bg1"/>
                </a:solidFill>
              </a:rPr>
              <a:t>nmap</a:t>
            </a:r>
            <a:r>
              <a:rPr lang="en-US" sz="3200" dirty="0">
                <a:solidFill>
                  <a:schemeClr val="bg1"/>
                </a:solidFill>
              </a:rPr>
              <a:t> Command</a:t>
            </a:r>
          </a:p>
        </p:txBody>
      </p:sp>
    </p:spTree>
    <p:extLst>
      <p:ext uri="{BB962C8B-B14F-4D97-AF65-F5344CB8AC3E}">
        <p14:creationId xmlns:p14="http://schemas.microsoft.com/office/powerpoint/2010/main" val="193257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Port Scanning</a:t>
            </a:r>
          </a:p>
        </p:txBody>
      </p:sp>
    </p:spTree>
    <p:extLst>
      <p:ext uri="{BB962C8B-B14F-4D97-AF65-F5344CB8AC3E}">
        <p14:creationId xmlns:p14="http://schemas.microsoft.com/office/powerpoint/2010/main" val="257133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ftware port"/>
          <p:cNvPicPr/>
          <p:nvPr/>
        </p:nvPicPr>
        <p:blipFill>
          <a:blip r:embed="rId2">
            <a:extLst>
              <a:ext uri="{28A0092B-C50C-407E-A947-70E740481C1C}">
                <a14:useLocalDpi xmlns:a14="http://schemas.microsoft.com/office/drawing/2010/main" val="0"/>
              </a:ext>
            </a:extLst>
          </a:blip>
          <a:srcRect/>
          <a:stretch>
            <a:fillRect/>
          </a:stretch>
        </p:blipFill>
        <p:spPr bwMode="auto">
          <a:xfrm>
            <a:off x="2855640" y="2039718"/>
            <a:ext cx="6192688" cy="4198918"/>
          </a:xfrm>
          <a:prstGeom prst="rect">
            <a:avLst/>
          </a:prstGeom>
          <a:noFill/>
          <a:ln>
            <a:noFill/>
          </a:ln>
        </p:spPr>
      </p:pic>
      <p:sp>
        <p:nvSpPr>
          <p:cNvPr id="9" name="Rectangle 8"/>
          <p:cNvSpPr/>
          <p:nvPr/>
        </p:nvSpPr>
        <p:spPr>
          <a:xfrm>
            <a:off x="2063552" y="956552"/>
            <a:ext cx="7488832" cy="1015663"/>
          </a:xfrm>
          <a:prstGeom prst="rect">
            <a:avLst/>
          </a:prstGeom>
        </p:spPr>
        <p:txBody>
          <a:bodyPr wrap="square">
            <a:spAutoFit/>
          </a:bodyPr>
          <a:lstStyle/>
          <a:p>
            <a:r>
              <a:rPr lang="en-US" sz="2000" dirty="0"/>
              <a:t>A port is basically a reference number that make use by the TCP Layer to identify its client (source point) and its service provider(destination port), and vice versa. </a:t>
            </a:r>
            <a:endParaRPr lang="en-SG" sz="2000" dirty="0"/>
          </a:p>
        </p:txBody>
      </p:sp>
      <p:sp>
        <p:nvSpPr>
          <p:cNvPr id="5" name="Title 1"/>
          <p:cNvSpPr>
            <a:spLocks noGrp="1"/>
          </p:cNvSpPr>
          <p:nvPr>
            <p:ph type="title"/>
          </p:nvPr>
        </p:nvSpPr>
        <p:spPr>
          <a:xfrm>
            <a:off x="56728" y="0"/>
            <a:ext cx="8991600" cy="685800"/>
          </a:xfrm>
        </p:spPr>
        <p:txBody>
          <a:bodyPr/>
          <a:lstStyle/>
          <a:p>
            <a:r>
              <a:rPr lang="en-US" dirty="0"/>
              <a:t>What is a port?</a:t>
            </a:r>
            <a:endParaRPr lang="en-SG" dirty="0"/>
          </a:p>
        </p:txBody>
      </p:sp>
    </p:spTree>
    <p:extLst>
      <p:ext uri="{BB962C8B-B14F-4D97-AF65-F5344CB8AC3E}">
        <p14:creationId xmlns:p14="http://schemas.microsoft.com/office/powerpoint/2010/main" val="3426914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524002"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1524002"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1524002"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2"/>
          <p:cNvSpPr>
            <a:spLocks noChangeArrowheads="1"/>
          </p:cNvSpPr>
          <p:nvPr/>
        </p:nvSpPr>
        <p:spPr bwMode="auto">
          <a:xfrm>
            <a:off x="1524002"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7346" name="Picture 1" descr="tcp_he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648" y="1450904"/>
            <a:ext cx="6537270" cy="357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p:nvSpPr>
        <p:spPr>
          <a:xfrm>
            <a:off x="4139084" y="1412776"/>
            <a:ext cx="1008112" cy="936104"/>
          </a:xfrm>
          <a:prstGeom prst="ellipse">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p:cNvSpPr/>
          <p:nvPr/>
        </p:nvSpPr>
        <p:spPr>
          <a:xfrm>
            <a:off x="7142212" y="1306240"/>
            <a:ext cx="1296144" cy="1080120"/>
          </a:xfrm>
          <a:prstGeom prst="ellipse">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p:cNvSpPr/>
          <p:nvPr/>
        </p:nvSpPr>
        <p:spPr>
          <a:xfrm>
            <a:off x="152400" y="99368"/>
            <a:ext cx="4202112" cy="461665"/>
          </a:xfrm>
          <a:prstGeom prst="rect">
            <a:avLst/>
          </a:prstGeom>
        </p:spPr>
        <p:txBody>
          <a:bodyPr wrap="none">
            <a:spAutoFit/>
          </a:bodyPr>
          <a:lstStyle/>
          <a:p>
            <a:r>
              <a:rPr lang="en-US" dirty="0">
                <a:solidFill>
                  <a:schemeClr val="bg1"/>
                </a:solidFill>
              </a:rPr>
              <a:t>Transport Protocol Format</a:t>
            </a:r>
          </a:p>
        </p:txBody>
      </p:sp>
    </p:spTree>
    <p:extLst>
      <p:ext uri="{BB962C8B-B14F-4D97-AF65-F5344CB8AC3E}">
        <p14:creationId xmlns:p14="http://schemas.microsoft.com/office/powerpoint/2010/main" val="4180089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Learning Objectives</a:t>
            </a:r>
            <a:endParaRPr lang="en-SG" b="0" dirty="0"/>
          </a:p>
        </p:txBody>
      </p:sp>
      <p:sp>
        <p:nvSpPr>
          <p:cNvPr id="3" name="Content Placeholder 2"/>
          <p:cNvSpPr>
            <a:spLocks noGrp="1"/>
          </p:cNvSpPr>
          <p:nvPr>
            <p:ph idx="1"/>
          </p:nvPr>
        </p:nvSpPr>
        <p:spPr/>
        <p:txBody>
          <a:bodyPr>
            <a:normAutofit/>
          </a:bodyPr>
          <a:lstStyle/>
          <a:p>
            <a:r>
              <a:rPr lang="en-US" sz="2400" dirty="0"/>
              <a:t>At the end of this workshop, students will be able to:</a:t>
            </a:r>
          </a:p>
          <a:p>
            <a:pPr lvl="1"/>
            <a:r>
              <a:rPr lang="en-US" sz="2400" dirty="0"/>
              <a:t>Explain the concept of Internal Network;</a:t>
            </a:r>
          </a:p>
          <a:p>
            <a:pPr lvl="1"/>
            <a:r>
              <a:rPr lang="en-US" sz="2400" dirty="0"/>
              <a:t>Explain the different methods to hunt down Network ID;</a:t>
            </a:r>
          </a:p>
          <a:p>
            <a:pPr lvl="1"/>
            <a:r>
              <a:rPr lang="en-US" sz="2400" dirty="0"/>
              <a:t>Make use of the tools introduced in the lecture to scan for networked devices on a targeted network; and</a:t>
            </a:r>
          </a:p>
          <a:p>
            <a:pPr lvl="1"/>
            <a:r>
              <a:rPr lang="en-US" sz="2400" dirty="0"/>
              <a:t>To map out a network infrastructure diagram of the targeted network as far as possible.</a:t>
            </a:r>
          </a:p>
        </p:txBody>
      </p:sp>
    </p:spTree>
    <p:extLst>
      <p:ext uri="{BB962C8B-B14F-4D97-AF65-F5344CB8AC3E}">
        <p14:creationId xmlns:p14="http://schemas.microsoft.com/office/powerpoint/2010/main" val="3709142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1" descr="ports.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712" y="3501008"/>
            <a:ext cx="5194300" cy="28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847528" y="908720"/>
            <a:ext cx="8280920" cy="2862322"/>
          </a:xfrm>
          <a:prstGeom prst="rect">
            <a:avLst/>
          </a:prstGeom>
        </p:spPr>
        <p:txBody>
          <a:bodyPr wrap="square">
            <a:spAutoFit/>
          </a:bodyPr>
          <a:lstStyle/>
          <a:p>
            <a:r>
              <a:rPr lang="en-US" sz="2000" dirty="0"/>
              <a:t>For a HTTP client to send a request to a HTTP server, it has to provide the IP address (e.g. 210.56.132.209) of the host device running the HTTP server, and the port number (e.g. 80) that the HTTP server is listening to and waiting for. </a:t>
            </a:r>
            <a:endParaRPr lang="en-SG" sz="2000" dirty="0"/>
          </a:p>
          <a:p>
            <a:endParaRPr lang="en-SG" sz="2000" dirty="0"/>
          </a:p>
          <a:p>
            <a:r>
              <a:rPr lang="en-US" sz="2000" dirty="0"/>
              <a:t>The HTTP client also needs to supply its host device IP address (e.g. 153.20.56.131) and a HTTP port number (e.g. 1030) to receive the reply from the server. </a:t>
            </a:r>
            <a:endParaRPr lang="en-SG" sz="2000" dirty="0"/>
          </a:p>
          <a:p>
            <a:r>
              <a:rPr lang="en-US" sz="2000" b="1" dirty="0"/>
              <a:t> </a:t>
            </a:r>
            <a:endParaRPr lang="en-SG" sz="2000" dirty="0"/>
          </a:p>
        </p:txBody>
      </p:sp>
    </p:spTree>
    <p:extLst>
      <p:ext uri="{BB962C8B-B14F-4D97-AF65-F5344CB8AC3E}">
        <p14:creationId xmlns:p14="http://schemas.microsoft.com/office/powerpoint/2010/main" val="127996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Port is Open?</a:t>
            </a:r>
            <a:endParaRPr lang="en-SG" b="0" dirty="0"/>
          </a:p>
        </p:txBody>
      </p:sp>
      <p:sp>
        <p:nvSpPr>
          <p:cNvPr id="3" name="Content Placeholder 2"/>
          <p:cNvSpPr>
            <a:spLocks noGrp="1"/>
          </p:cNvSpPr>
          <p:nvPr>
            <p:ph idx="1"/>
          </p:nvPr>
        </p:nvSpPr>
        <p:spPr/>
        <p:txBody>
          <a:bodyPr>
            <a:normAutofit/>
          </a:bodyPr>
          <a:lstStyle/>
          <a:p>
            <a:r>
              <a:rPr lang="en-US" sz="2400" dirty="0"/>
              <a:t>At the server, it means the server is ready and waiting for the client’s request.</a:t>
            </a:r>
          </a:p>
          <a:p>
            <a:r>
              <a:rPr lang="en-US" sz="2400" dirty="0"/>
              <a:t>At the client, it means the client is likely waiting for reply from the server.</a:t>
            </a:r>
          </a:p>
          <a:p>
            <a:r>
              <a:rPr lang="en-US" sz="2400" dirty="0"/>
              <a:t>Port is opened would means the software layer connectivity has been established between two devices and chances that the attacker could attack the devices by making use of this port.</a:t>
            </a:r>
            <a:endParaRPr lang="en-SG" sz="2400" dirty="0"/>
          </a:p>
        </p:txBody>
      </p:sp>
      <p:sp>
        <p:nvSpPr>
          <p:cNvPr id="4" name="Rectangle 3"/>
          <p:cNvSpPr/>
          <p:nvPr/>
        </p:nvSpPr>
        <p:spPr>
          <a:xfrm>
            <a:off x="2286000" y="4800600"/>
            <a:ext cx="9753600" cy="338554"/>
          </a:xfrm>
          <a:prstGeom prst="rect">
            <a:avLst/>
          </a:prstGeom>
        </p:spPr>
        <p:txBody>
          <a:bodyPr wrap="square">
            <a:spAutoFit/>
          </a:bodyPr>
          <a:lstStyle/>
          <a:p>
            <a:r>
              <a:rPr lang="en-US" sz="1600" dirty="0"/>
              <a:t>http://www.webopedia.com/quick_ref/portnumbers.asp</a:t>
            </a:r>
          </a:p>
        </p:txBody>
      </p:sp>
    </p:spTree>
    <p:extLst>
      <p:ext uri="{BB962C8B-B14F-4D97-AF65-F5344CB8AC3E}">
        <p14:creationId xmlns:p14="http://schemas.microsoft.com/office/powerpoint/2010/main" val="2208259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Port Scanning</a:t>
            </a:r>
            <a:endParaRPr lang="en-SG" b="0" dirty="0"/>
          </a:p>
        </p:txBody>
      </p:sp>
      <p:sp>
        <p:nvSpPr>
          <p:cNvPr id="3" name="Content Placeholder 2"/>
          <p:cNvSpPr>
            <a:spLocks noGrp="1"/>
          </p:cNvSpPr>
          <p:nvPr>
            <p:ph idx="1"/>
          </p:nvPr>
        </p:nvSpPr>
        <p:spPr>
          <a:xfrm>
            <a:off x="1847528" y="908720"/>
            <a:ext cx="8153400" cy="5181600"/>
          </a:xfrm>
        </p:spPr>
        <p:txBody>
          <a:bodyPr>
            <a:normAutofit/>
          </a:bodyPr>
          <a:lstStyle/>
          <a:p>
            <a:r>
              <a:rPr lang="en-US" sz="2000" dirty="0"/>
              <a:t>An activity to look for open ports on the discovered devices.</a:t>
            </a:r>
          </a:p>
          <a:p>
            <a:r>
              <a:rPr lang="en-US" sz="2000" dirty="0" err="1"/>
              <a:t>nmap</a:t>
            </a:r>
            <a:r>
              <a:rPr lang="en-US" sz="2000" dirty="0"/>
              <a:t> is the best tool to perform port scanning.</a:t>
            </a:r>
          </a:p>
          <a:p>
            <a:pPr lvl="1"/>
            <a:r>
              <a:rPr lang="en-US" sz="2000" dirty="0" err="1"/>
              <a:t>nmap</a:t>
            </a:r>
            <a:r>
              <a:rPr lang="en-US" sz="2000" dirty="0"/>
              <a:t>  -n –</a:t>
            </a:r>
            <a:r>
              <a:rPr lang="en-US" sz="2000" dirty="0" err="1"/>
              <a:t>sT</a:t>
            </a:r>
            <a:r>
              <a:rPr lang="en-US" sz="2000" dirty="0"/>
              <a:t>  &lt;target IP address&gt;</a:t>
            </a:r>
          </a:p>
          <a:p>
            <a:pPr lvl="2"/>
            <a:r>
              <a:rPr lang="en-US" sz="2000" dirty="0"/>
              <a:t>-n option means do not need to resolve domain name</a:t>
            </a:r>
          </a:p>
          <a:p>
            <a:pPr lvl="2"/>
            <a:r>
              <a:rPr lang="en-US" sz="2000" dirty="0"/>
              <a:t>-</a:t>
            </a:r>
            <a:r>
              <a:rPr lang="en-US" sz="2000" dirty="0" err="1"/>
              <a:t>sT</a:t>
            </a:r>
            <a:r>
              <a:rPr lang="en-US" sz="2000" dirty="0"/>
              <a:t> option means do a full three way handshake scan, T stands for TCP</a:t>
            </a:r>
          </a:p>
          <a:p>
            <a:pPr lvl="2"/>
            <a:endParaRPr lang="en-US" sz="2000" dirty="0"/>
          </a:p>
          <a:p>
            <a:pPr lvl="1"/>
            <a:endParaRPr lang="en-US" sz="2000" dirty="0"/>
          </a:p>
          <a:p>
            <a:pPr lvl="1"/>
            <a:endParaRPr lang="en-US" sz="2000" dirty="0"/>
          </a:p>
          <a:p>
            <a:pPr marL="457200" lvl="1" indent="0">
              <a:buNone/>
            </a:pPr>
            <a:endParaRPr lang="en-US" sz="2000" dirty="0"/>
          </a:p>
          <a:p>
            <a:endParaRPr lang="en-US" sz="2000" dirty="0"/>
          </a:p>
          <a:p>
            <a:endParaRPr lang="en-SG" sz="2000" dirty="0"/>
          </a:p>
        </p:txBody>
      </p:sp>
      <p:pic>
        <p:nvPicPr>
          <p:cNvPr id="4" name="Picture 3"/>
          <p:cNvPicPr>
            <a:picLocks noChangeAspect="1"/>
          </p:cNvPicPr>
          <p:nvPr/>
        </p:nvPicPr>
        <p:blipFill>
          <a:blip r:embed="rId2"/>
          <a:stretch>
            <a:fillRect/>
          </a:stretch>
        </p:blipFill>
        <p:spPr>
          <a:xfrm>
            <a:off x="2971800" y="3248025"/>
            <a:ext cx="4705350" cy="209550"/>
          </a:xfrm>
          <a:prstGeom prst="rect">
            <a:avLst/>
          </a:prstGeom>
        </p:spPr>
      </p:pic>
      <p:pic>
        <p:nvPicPr>
          <p:cNvPr id="5" name="Picture 4"/>
          <p:cNvPicPr>
            <a:picLocks noChangeAspect="1"/>
          </p:cNvPicPr>
          <p:nvPr/>
        </p:nvPicPr>
        <p:blipFill>
          <a:blip r:embed="rId3"/>
          <a:stretch>
            <a:fillRect/>
          </a:stretch>
        </p:blipFill>
        <p:spPr>
          <a:xfrm>
            <a:off x="2971801" y="3569036"/>
            <a:ext cx="6543675" cy="2409825"/>
          </a:xfrm>
          <a:prstGeom prst="rect">
            <a:avLst/>
          </a:prstGeom>
        </p:spPr>
      </p:pic>
    </p:spTree>
    <p:extLst>
      <p:ext uri="{BB962C8B-B14F-4D97-AF65-F5344CB8AC3E}">
        <p14:creationId xmlns:p14="http://schemas.microsoft.com/office/powerpoint/2010/main" val="104166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7528" y="908720"/>
            <a:ext cx="8153400" cy="5181600"/>
          </a:xfrm>
        </p:spPr>
        <p:txBody>
          <a:bodyPr>
            <a:normAutofit/>
          </a:bodyPr>
          <a:lstStyle/>
          <a:p>
            <a:pPr lvl="1"/>
            <a:r>
              <a:rPr lang="en-US" sz="2000" dirty="0" err="1"/>
              <a:t>nmap</a:t>
            </a:r>
            <a:r>
              <a:rPr lang="en-US" sz="2000" dirty="0"/>
              <a:t> –n –</a:t>
            </a:r>
            <a:r>
              <a:rPr lang="en-US" sz="2000" dirty="0" err="1"/>
              <a:t>sT</a:t>
            </a:r>
            <a:r>
              <a:rPr lang="en-US" sz="2000" dirty="0"/>
              <a:t> &lt;target IP address&gt; -p 1-65535</a:t>
            </a:r>
          </a:p>
          <a:p>
            <a:pPr lvl="1"/>
            <a:r>
              <a:rPr lang="en-US" sz="2000" dirty="0" err="1"/>
              <a:t>nmap</a:t>
            </a:r>
            <a:r>
              <a:rPr lang="en-US" sz="2000" dirty="0"/>
              <a:t> –n –</a:t>
            </a:r>
            <a:r>
              <a:rPr lang="en-US" sz="2000" dirty="0" err="1"/>
              <a:t>sT</a:t>
            </a:r>
            <a:r>
              <a:rPr lang="en-US" sz="2000" dirty="0"/>
              <a:t> &lt;target IP address&gt; -p 21,23,25,80,135,443,6000</a:t>
            </a:r>
          </a:p>
          <a:p>
            <a:pPr lvl="2"/>
            <a:r>
              <a:rPr lang="en-US" sz="2000" dirty="0"/>
              <a:t>-p option allow user to specify the range of port  or the specific ports to be scan, as to save time.</a:t>
            </a:r>
          </a:p>
          <a:p>
            <a:pPr lvl="1"/>
            <a:endParaRPr lang="en-US" sz="2000" dirty="0"/>
          </a:p>
          <a:p>
            <a:pPr lvl="1"/>
            <a:endParaRPr lang="en-US" sz="2000" dirty="0"/>
          </a:p>
          <a:p>
            <a:pPr marL="457200" lvl="1" indent="0">
              <a:buNone/>
            </a:pPr>
            <a:endParaRPr lang="en-US" sz="2000" dirty="0"/>
          </a:p>
          <a:p>
            <a:endParaRPr lang="en-US" sz="2000" dirty="0"/>
          </a:p>
          <a:p>
            <a:endParaRPr lang="en-SG" sz="2000" dirty="0"/>
          </a:p>
        </p:txBody>
      </p:sp>
      <p:pic>
        <p:nvPicPr>
          <p:cNvPr id="4" name="Picture 3"/>
          <p:cNvPicPr>
            <a:picLocks noChangeAspect="1"/>
          </p:cNvPicPr>
          <p:nvPr/>
        </p:nvPicPr>
        <p:blipFill>
          <a:blip r:embed="rId2"/>
          <a:stretch>
            <a:fillRect/>
          </a:stretch>
        </p:blipFill>
        <p:spPr>
          <a:xfrm>
            <a:off x="2933700" y="2667000"/>
            <a:ext cx="6172200" cy="2495550"/>
          </a:xfrm>
          <a:prstGeom prst="rect">
            <a:avLst/>
          </a:prstGeom>
        </p:spPr>
      </p:pic>
    </p:spTree>
    <p:extLst>
      <p:ext uri="{BB962C8B-B14F-4D97-AF65-F5344CB8AC3E}">
        <p14:creationId xmlns:p14="http://schemas.microsoft.com/office/powerpoint/2010/main" val="1024486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7528" y="908720"/>
            <a:ext cx="8153400" cy="5181600"/>
          </a:xfrm>
        </p:spPr>
        <p:txBody>
          <a:bodyPr>
            <a:normAutofit/>
          </a:bodyPr>
          <a:lstStyle/>
          <a:p>
            <a:pPr lvl="1"/>
            <a:r>
              <a:rPr lang="en-US" sz="2000" dirty="0" err="1"/>
              <a:t>nmap</a:t>
            </a:r>
            <a:r>
              <a:rPr lang="en-US" sz="2000" dirty="0"/>
              <a:t> –n –</a:t>
            </a:r>
            <a:r>
              <a:rPr lang="en-US" sz="2000" dirty="0" err="1"/>
              <a:t>sT</a:t>
            </a:r>
            <a:r>
              <a:rPr lang="en-US" sz="2000" dirty="0"/>
              <a:t> &lt;target IP address&gt; -p 1-65535  --reason</a:t>
            </a:r>
          </a:p>
          <a:p>
            <a:pPr lvl="2"/>
            <a:r>
              <a:rPr lang="en-US" sz="2000" dirty="0"/>
              <a:t>--reason option ask </a:t>
            </a:r>
            <a:r>
              <a:rPr lang="en-US" sz="2000" dirty="0" err="1"/>
              <a:t>nmap</a:t>
            </a:r>
            <a:r>
              <a:rPr lang="en-US" sz="2000" dirty="0"/>
              <a:t> to provide reasons on its decision on open or closed</a:t>
            </a:r>
          </a:p>
          <a:p>
            <a:pPr lvl="1"/>
            <a:endParaRPr lang="en-US" sz="2000" dirty="0"/>
          </a:p>
          <a:p>
            <a:pPr lvl="1"/>
            <a:endParaRPr lang="en-US" sz="2000" dirty="0"/>
          </a:p>
          <a:p>
            <a:pPr marL="457200" lvl="1" indent="0">
              <a:buNone/>
            </a:pPr>
            <a:endParaRPr lang="en-US" sz="2000" dirty="0"/>
          </a:p>
          <a:p>
            <a:endParaRPr lang="en-US" sz="2000" dirty="0"/>
          </a:p>
          <a:p>
            <a:endParaRPr lang="en-SG" sz="2000" dirty="0"/>
          </a:p>
        </p:txBody>
      </p:sp>
      <p:pic>
        <p:nvPicPr>
          <p:cNvPr id="4" name="Picture 3"/>
          <p:cNvPicPr>
            <a:picLocks noChangeAspect="1"/>
          </p:cNvPicPr>
          <p:nvPr/>
        </p:nvPicPr>
        <p:blipFill>
          <a:blip r:embed="rId2"/>
          <a:stretch>
            <a:fillRect/>
          </a:stretch>
        </p:blipFill>
        <p:spPr>
          <a:xfrm>
            <a:off x="2833366" y="2161258"/>
            <a:ext cx="6181725" cy="2676525"/>
          </a:xfrm>
          <a:prstGeom prst="rect">
            <a:avLst/>
          </a:prstGeom>
        </p:spPr>
      </p:pic>
      <p:sp>
        <p:nvSpPr>
          <p:cNvPr id="2" name="Arrow: Up 1"/>
          <p:cNvSpPr/>
          <p:nvPr/>
        </p:nvSpPr>
        <p:spPr bwMode="auto">
          <a:xfrm>
            <a:off x="4953000" y="4265366"/>
            <a:ext cx="381000" cy="572417"/>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238135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76587" y="661987"/>
            <a:ext cx="5838825" cy="5534025"/>
          </a:xfrm>
          <a:prstGeom prst="rect">
            <a:avLst/>
          </a:prstGeom>
        </p:spPr>
      </p:pic>
    </p:spTree>
    <p:extLst>
      <p:ext uri="{BB962C8B-B14F-4D97-AF65-F5344CB8AC3E}">
        <p14:creationId xmlns:p14="http://schemas.microsoft.com/office/powerpoint/2010/main" val="3730448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OS Fingerprinting</a:t>
            </a:r>
          </a:p>
        </p:txBody>
      </p:sp>
    </p:spTree>
    <p:extLst>
      <p:ext uri="{BB962C8B-B14F-4D97-AF65-F5344CB8AC3E}">
        <p14:creationId xmlns:p14="http://schemas.microsoft.com/office/powerpoint/2010/main" val="4029497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What is OS Fingerprinting ?</a:t>
            </a:r>
            <a:endParaRPr lang="en-SG" b="0" dirty="0"/>
          </a:p>
        </p:txBody>
      </p:sp>
      <p:sp>
        <p:nvSpPr>
          <p:cNvPr id="3" name="Content Placeholder 2"/>
          <p:cNvSpPr>
            <a:spLocks noGrp="1"/>
          </p:cNvSpPr>
          <p:nvPr>
            <p:ph idx="1"/>
          </p:nvPr>
        </p:nvSpPr>
        <p:spPr/>
        <p:txBody>
          <a:bodyPr>
            <a:normAutofit/>
          </a:bodyPr>
          <a:lstStyle/>
          <a:p>
            <a:r>
              <a:rPr lang="en-US" sz="2400" dirty="0"/>
              <a:t>As the term suggests, finger the device so that it will reveal the type of OS it is running.</a:t>
            </a:r>
          </a:p>
          <a:p>
            <a:endParaRPr lang="en-US" sz="2400" dirty="0"/>
          </a:p>
          <a:p>
            <a:pPr lvl="1"/>
            <a:r>
              <a:rPr lang="en-US" sz="2000" dirty="0" err="1"/>
              <a:t>nmap</a:t>
            </a:r>
            <a:r>
              <a:rPr lang="en-US" sz="2000" dirty="0"/>
              <a:t>  -n </a:t>
            </a:r>
            <a:r>
              <a:rPr lang="en-US" sz="2000" dirty="0">
                <a:solidFill>
                  <a:srgbClr val="FF0000"/>
                </a:solidFill>
                <a:effectLst>
                  <a:outerShdw blurRad="38100" dist="38100" dir="2700000" algn="tl">
                    <a:srgbClr val="000000">
                      <a:alpha val="43137"/>
                    </a:srgbClr>
                  </a:outerShdw>
                </a:effectLst>
              </a:rPr>
              <a:t>–O</a:t>
            </a:r>
            <a:r>
              <a:rPr lang="en-US" sz="2000" dirty="0">
                <a:solidFill>
                  <a:srgbClr val="FF0000"/>
                </a:solidFill>
              </a:rPr>
              <a:t> </a:t>
            </a:r>
            <a:r>
              <a:rPr lang="en-US" sz="2000" dirty="0"/>
              <a:t>–</a:t>
            </a:r>
            <a:r>
              <a:rPr lang="en-US" sz="2000" dirty="0" err="1"/>
              <a:t>sT</a:t>
            </a:r>
            <a:r>
              <a:rPr lang="en-US" sz="2000" dirty="0"/>
              <a:t>  &lt;target IP address&gt;</a:t>
            </a:r>
          </a:p>
          <a:p>
            <a:pPr lvl="2"/>
            <a:r>
              <a:rPr lang="en-US" sz="1600" b="1" dirty="0">
                <a:effectLst>
                  <a:outerShdw blurRad="38100" dist="38100" dir="2700000" algn="tl">
                    <a:srgbClr val="000000">
                      <a:alpha val="43137"/>
                    </a:srgbClr>
                  </a:outerShdw>
                </a:effectLst>
              </a:rPr>
              <a:t>-O option </a:t>
            </a:r>
            <a:r>
              <a:rPr lang="en-US" sz="1600" dirty="0"/>
              <a:t>will get </a:t>
            </a:r>
            <a:r>
              <a:rPr lang="en-US" sz="1600" dirty="0" err="1"/>
              <a:t>nmap</a:t>
            </a:r>
            <a:r>
              <a:rPr lang="en-US" sz="1600" dirty="0"/>
              <a:t> to work on the device being scan to find out what OS it is running.</a:t>
            </a:r>
          </a:p>
          <a:p>
            <a:pPr lvl="2"/>
            <a:endParaRPr lang="en-US" sz="1600" dirty="0"/>
          </a:p>
          <a:p>
            <a:pPr lvl="1"/>
            <a:r>
              <a:rPr lang="en-US" sz="2000" dirty="0" err="1"/>
              <a:t>nmap</a:t>
            </a:r>
            <a:r>
              <a:rPr lang="en-US" sz="2000" dirty="0"/>
              <a:t>  -n </a:t>
            </a:r>
            <a:r>
              <a:rPr lang="en-US" sz="2000" dirty="0">
                <a:solidFill>
                  <a:srgbClr val="FF0000"/>
                </a:solidFill>
              </a:rPr>
              <a:t>–O </a:t>
            </a:r>
            <a:r>
              <a:rPr lang="en-US" sz="2000" dirty="0"/>
              <a:t>–</a:t>
            </a:r>
            <a:r>
              <a:rPr lang="en-US" sz="2000" dirty="0" err="1"/>
              <a:t>sT</a:t>
            </a:r>
            <a:r>
              <a:rPr lang="en-US" sz="2000" dirty="0"/>
              <a:t>  -p 1-1024 &lt;target IP address&gt;</a:t>
            </a:r>
          </a:p>
          <a:p>
            <a:pPr lvl="2"/>
            <a:r>
              <a:rPr lang="en-US" sz="1600" b="1" dirty="0">
                <a:effectLst>
                  <a:outerShdw blurRad="38100" dist="38100" dir="2700000" algn="tl">
                    <a:srgbClr val="000000">
                      <a:alpha val="43137"/>
                    </a:srgbClr>
                  </a:outerShdw>
                </a:effectLst>
              </a:rPr>
              <a:t>--p option </a:t>
            </a:r>
            <a:r>
              <a:rPr lang="en-US" sz="1600" dirty="0"/>
              <a:t>specific the port to be scanned.</a:t>
            </a:r>
          </a:p>
          <a:p>
            <a:pPr lvl="2"/>
            <a:endParaRPr lang="en-US" sz="1600" dirty="0"/>
          </a:p>
          <a:p>
            <a:pPr lvl="1"/>
            <a:r>
              <a:rPr lang="en-US" sz="2000" dirty="0" err="1"/>
              <a:t>nmap</a:t>
            </a:r>
            <a:r>
              <a:rPr lang="en-US" sz="2000" dirty="0"/>
              <a:t>  -n </a:t>
            </a:r>
            <a:r>
              <a:rPr lang="en-US" sz="2000" dirty="0">
                <a:solidFill>
                  <a:srgbClr val="FF0000"/>
                </a:solidFill>
              </a:rPr>
              <a:t>–O </a:t>
            </a:r>
            <a:r>
              <a:rPr lang="en-US" sz="2000" dirty="0"/>
              <a:t>–</a:t>
            </a:r>
            <a:r>
              <a:rPr lang="en-US" sz="2000" dirty="0" err="1"/>
              <a:t>sT</a:t>
            </a:r>
            <a:r>
              <a:rPr lang="en-US" sz="2000" dirty="0"/>
              <a:t>  &lt;target IP address&gt;/24</a:t>
            </a:r>
          </a:p>
          <a:p>
            <a:pPr lvl="2"/>
            <a:r>
              <a:rPr lang="en-US" sz="1800" dirty="0"/>
              <a:t>For all machines in the subnet</a:t>
            </a:r>
          </a:p>
          <a:p>
            <a:r>
              <a:rPr lang="en-US" sz="2400" dirty="0"/>
              <a:t>It will make the best guest….</a:t>
            </a:r>
          </a:p>
          <a:p>
            <a:endParaRPr lang="en-SG" sz="2800" dirty="0"/>
          </a:p>
        </p:txBody>
      </p:sp>
    </p:spTree>
    <p:extLst>
      <p:ext uri="{BB962C8B-B14F-4D97-AF65-F5344CB8AC3E}">
        <p14:creationId xmlns:p14="http://schemas.microsoft.com/office/powerpoint/2010/main" val="2791002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3538" y="1852613"/>
            <a:ext cx="8924925" cy="3152775"/>
          </a:xfrm>
          <a:prstGeom prst="rect">
            <a:avLst/>
          </a:prstGeom>
        </p:spPr>
      </p:pic>
      <p:sp>
        <p:nvSpPr>
          <p:cNvPr id="3" name="Down Arrow 2"/>
          <p:cNvSpPr/>
          <p:nvPr/>
        </p:nvSpPr>
        <p:spPr bwMode="auto">
          <a:xfrm rot="3236729">
            <a:off x="8741250" y="3531109"/>
            <a:ext cx="507469" cy="581471"/>
          </a:xfrm>
          <a:prstGeom prst="downArrow">
            <a:avLst>
              <a:gd name="adj1" fmla="val 50000"/>
              <a:gd name="adj2" fmla="val 69775"/>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sp>
        <p:nvSpPr>
          <p:cNvPr id="4" name="TextBox 3"/>
          <p:cNvSpPr txBox="1"/>
          <p:nvPr/>
        </p:nvSpPr>
        <p:spPr>
          <a:xfrm>
            <a:off x="0" y="148941"/>
            <a:ext cx="9333004" cy="584775"/>
          </a:xfrm>
          <a:prstGeom prst="rect">
            <a:avLst/>
          </a:prstGeom>
          <a:noFill/>
        </p:spPr>
        <p:txBody>
          <a:bodyPr wrap="none" rtlCol="0">
            <a:spAutoFit/>
          </a:bodyPr>
          <a:lstStyle/>
          <a:p>
            <a:r>
              <a:rPr lang="en-US" sz="3200" dirty="0" err="1">
                <a:solidFill>
                  <a:schemeClr val="bg1"/>
                </a:solidFill>
              </a:rPr>
              <a:t>Nmap</a:t>
            </a:r>
            <a:r>
              <a:rPr lang="en-US" sz="3200" dirty="0">
                <a:solidFill>
                  <a:schemeClr val="bg1"/>
                </a:solidFill>
              </a:rPr>
              <a:t> scan with OS fingerprinting command</a:t>
            </a:r>
          </a:p>
        </p:txBody>
      </p:sp>
    </p:spTree>
    <p:extLst>
      <p:ext uri="{BB962C8B-B14F-4D97-AF65-F5344CB8AC3E}">
        <p14:creationId xmlns:p14="http://schemas.microsoft.com/office/powerpoint/2010/main" val="1416201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Version Scanning</a:t>
            </a:r>
          </a:p>
        </p:txBody>
      </p:sp>
    </p:spTree>
    <p:extLst>
      <p:ext uri="{BB962C8B-B14F-4D97-AF65-F5344CB8AC3E}">
        <p14:creationId xmlns:p14="http://schemas.microsoft.com/office/powerpoint/2010/main" val="315287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Contents</a:t>
            </a:r>
            <a:endParaRPr lang="en-SG" b="0" dirty="0"/>
          </a:p>
        </p:txBody>
      </p:sp>
      <p:sp>
        <p:nvSpPr>
          <p:cNvPr id="3" name="Content Placeholder 2"/>
          <p:cNvSpPr>
            <a:spLocks noGrp="1"/>
          </p:cNvSpPr>
          <p:nvPr>
            <p:ph idx="1"/>
          </p:nvPr>
        </p:nvSpPr>
        <p:spPr/>
        <p:txBody>
          <a:bodyPr>
            <a:normAutofit/>
          </a:bodyPr>
          <a:lstStyle/>
          <a:p>
            <a:r>
              <a:rPr lang="en-US" sz="2400" dirty="0"/>
              <a:t>Recap on our Pen-Test Methodology</a:t>
            </a:r>
          </a:p>
          <a:p>
            <a:r>
              <a:rPr lang="en-US" sz="2400" dirty="0"/>
              <a:t>Concept of Internal Network</a:t>
            </a:r>
          </a:p>
          <a:p>
            <a:r>
              <a:rPr lang="en-SG" sz="2400" dirty="0"/>
              <a:t>Determine Internal Networks within an Organization</a:t>
            </a:r>
          </a:p>
          <a:p>
            <a:r>
              <a:rPr lang="en-SG" sz="2400" dirty="0"/>
              <a:t>Scan for Host Devices within Internal Network</a:t>
            </a:r>
            <a:endParaRPr lang="en-US" sz="2400" dirty="0"/>
          </a:p>
          <a:p>
            <a:pPr lvl="1"/>
            <a:r>
              <a:rPr lang="en-US" sz="1800" dirty="0"/>
              <a:t>Network Sweeping</a:t>
            </a:r>
          </a:p>
          <a:p>
            <a:pPr lvl="1"/>
            <a:r>
              <a:rPr lang="en-US" sz="1900" dirty="0"/>
              <a:t>Port Scanning</a:t>
            </a:r>
          </a:p>
          <a:p>
            <a:pPr lvl="1"/>
            <a:r>
              <a:rPr lang="en-US" sz="1900" dirty="0"/>
              <a:t>OS Fingerprinting</a:t>
            </a:r>
          </a:p>
          <a:p>
            <a:pPr lvl="1"/>
            <a:r>
              <a:rPr lang="en-US" sz="1900" dirty="0"/>
              <a:t>Version Scanning</a:t>
            </a:r>
          </a:p>
          <a:p>
            <a:pPr marL="342891" lvl="1" indent="-342891">
              <a:buClr>
                <a:schemeClr val="tx2"/>
              </a:buClr>
              <a:buSzPct val="140000"/>
            </a:pPr>
            <a:r>
              <a:rPr lang="en-US" sz="2400" dirty="0">
                <a:solidFill>
                  <a:schemeClr val="tx1"/>
                </a:solidFill>
              </a:rPr>
              <a:t>Network Mapping</a:t>
            </a:r>
          </a:p>
          <a:p>
            <a:r>
              <a:rPr lang="en-US" sz="2400" dirty="0"/>
              <a:t>Other Network Scanning Tools</a:t>
            </a:r>
          </a:p>
          <a:p>
            <a:endParaRPr lang="en-SG"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SG" sz="2400" dirty="0"/>
          </a:p>
        </p:txBody>
      </p:sp>
    </p:spTree>
    <p:extLst>
      <p:ext uri="{BB962C8B-B14F-4D97-AF65-F5344CB8AC3E}">
        <p14:creationId xmlns:p14="http://schemas.microsoft.com/office/powerpoint/2010/main" val="22683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Scanning</a:t>
            </a:r>
            <a:endParaRPr lang="en-SG" dirty="0"/>
          </a:p>
        </p:txBody>
      </p:sp>
      <p:sp>
        <p:nvSpPr>
          <p:cNvPr id="3" name="Content Placeholder 2"/>
          <p:cNvSpPr>
            <a:spLocks noGrp="1"/>
          </p:cNvSpPr>
          <p:nvPr>
            <p:ph idx="1"/>
          </p:nvPr>
        </p:nvSpPr>
        <p:spPr/>
        <p:txBody>
          <a:bodyPr>
            <a:normAutofit/>
          </a:bodyPr>
          <a:lstStyle/>
          <a:p>
            <a:r>
              <a:rPr lang="en-US" sz="2800" dirty="0"/>
              <a:t>This –</a:t>
            </a:r>
            <a:r>
              <a:rPr lang="en-US" sz="2800" dirty="0" err="1"/>
              <a:t>sV</a:t>
            </a:r>
            <a:r>
              <a:rPr lang="en-US" sz="2800" dirty="0"/>
              <a:t> option returns the version of the </a:t>
            </a:r>
            <a:r>
              <a:rPr lang="en-US" sz="2800" dirty="0">
                <a:solidFill>
                  <a:srgbClr val="FF0000"/>
                </a:solidFill>
              </a:rPr>
              <a:t>applications </a:t>
            </a:r>
            <a:r>
              <a:rPr lang="en-US" sz="2800" dirty="0"/>
              <a:t>running in the device.</a:t>
            </a:r>
          </a:p>
          <a:p>
            <a:pPr lvl="1"/>
            <a:r>
              <a:rPr lang="en-US" sz="2400" dirty="0" err="1"/>
              <a:t>nmap</a:t>
            </a:r>
            <a:r>
              <a:rPr lang="en-US" sz="2400" dirty="0"/>
              <a:t>  -n –O –</a:t>
            </a:r>
            <a:r>
              <a:rPr lang="en-US" sz="2400" dirty="0" err="1"/>
              <a:t>sT</a:t>
            </a:r>
            <a:r>
              <a:rPr lang="en-US" sz="2400" dirty="0"/>
              <a:t>  </a:t>
            </a:r>
            <a:r>
              <a:rPr lang="en-US" sz="2400" dirty="0">
                <a:solidFill>
                  <a:srgbClr val="FF0000"/>
                </a:solidFill>
              </a:rPr>
              <a:t>-</a:t>
            </a:r>
            <a:r>
              <a:rPr lang="en-US" sz="2400" dirty="0" err="1">
                <a:solidFill>
                  <a:srgbClr val="FF0000"/>
                </a:solidFill>
              </a:rPr>
              <a:t>sV</a:t>
            </a:r>
            <a:r>
              <a:rPr lang="en-US" sz="2400" dirty="0">
                <a:solidFill>
                  <a:srgbClr val="FF0000"/>
                </a:solidFill>
              </a:rPr>
              <a:t> </a:t>
            </a:r>
            <a:r>
              <a:rPr lang="en-US" sz="2400" dirty="0"/>
              <a:t>&lt;target IP address&gt;</a:t>
            </a:r>
          </a:p>
          <a:p>
            <a:pPr marL="742950" lvl="2" indent="-342900"/>
            <a:endParaRPr lang="en-US" sz="2800" dirty="0"/>
          </a:p>
          <a:p>
            <a:pPr marL="342900" lvl="1" indent="-342900"/>
            <a:endParaRPr lang="en-US" dirty="0"/>
          </a:p>
          <a:p>
            <a:endParaRPr lang="en-US" sz="2800" dirty="0"/>
          </a:p>
        </p:txBody>
      </p:sp>
    </p:spTree>
    <p:extLst>
      <p:ext uri="{BB962C8B-B14F-4D97-AF65-F5344CB8AC3E}">
        <p14:creationId xmlns:p14="http://schemas.microsoft.com/office/powerpoint/2010/main" val="3393143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1638" y="1866900"/>
            <a:ext cx="8848725" cy="3124200"/>
          </a:xfrm>
          <a:prstGeom prst="rect">
            <a:avLst/>
          </a:prstGeom>
        </p:spPr>
      </p:pic>
      <p:sp>
        <p:nvSpPr>
          <p:cNvPr id="5" name="Down Arrow 4"/>
          <p:cNvSpPr/>
          <p:nvPr/>
        </p:nvSpPr>
        <p:spPr bwMode="auto">
          <a:xfrm rot="3716283">
            <a:off x="4763877" y="2720664"/>
            <a:ext cx="705895" cy="685800"/>
          </a:xfrm>
          <a:prstGeom prst="downArrow">
            <a:avLst>
              <a:gd name="adj1" fmla="val 50000"/>
              <a:gd name="adj2" fmla="val 39705"/>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sp>
        <p:nvSpPr>
          <p:cNvPr id="6" name="TextBox 5"/>
          <p:cNvSpPr txBox="1"/>
          <p:nvPr/>
        </p:nvSpPr>
        <p:spPr>
          <a:xfrm>
            <a:off x="6489450" y="650408"/>
            <a:ext cx="4178551" cy="1200329"/>
          </a:xfrm>
          <a:prstGeom prst="rect">
            <a:avLst/>
          </a:prstGeom>
          <a:noFill/>
        </p:spPr>
        <p:txBody>
          <a:bodyPr wrap="square" rtlCol="0">
            <a:spAutoFit/>
          </a:bodyPr>
          <a:lstStyle/>
          <a:p>
            <a:r>
              <a:rPr lang="en-SG" dirty="0"/>
              <a:t>Returned with known version of application services. </a:t>
            </a:r>
          </a:p>
        </p:txBody>
      </p:sp>
      <p:sp>
        <p:nvSpPr>
          <p:cNvPr id="7" name="TextBox 6"/>
          <p:cNvSpPr txBox="1"/>
          <p:nvPr/>
        </p:nvSpPr>
        <p:spPr>
          <a:xfrm>
            <a:off x="0" y="148941"/>
            <a:ext cx="7291996" cy="584775"/>
          </a:xfrm>
          <a:prstGeom prst="rect">
            <a:avLst/>
          </a:prstGeom>
          <a:noFill/>
        </p:spPr>
        <p:txBody>
          <a:bodyPr wrap="none" rtlCol="0">
            <a:spAutoFit/>
          </a:bodyPr>
          <a:lstStyle/>
          <a:p>
            <a:r>
              <a:rPr lang="en-US" sz="3200" dirty="0" err="1">
                <a:solidFill>
                  <a:schemeClr val="bg1"/>
                </a:solidFill>
              </a:rPr>
              <a:t>Nmap</a:t>
            </a:r>
            <a:r>
              <a:rPr lang="en-US" sz="3200" dirty="0">
                <a:solidFill>
                  <a:schemeClr val="bg1"/>
                </a:solidFill>
              </a:rPr>
              <a:t> scan with version command</a:t>
            </a:r>
          </a:p>
        </p:txBody>
      </p:sp>
    </p:spTree>
    <p:extLst>
      <p:ext uri="{BB962C8B-B14F-4D97-AF65-F5344CB8AC3E}">
        <p14:creationId xmlns:p14="http://schemas.microsoft.com/office/powerpoint/2010/main" val="2010648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Network Mapping</a:t>
            </a:r>
          </a:p>
        </p:txBody>
      </p:sp>
    </p:spTree>
    <p:extLst>
      <p:ext uri="{BB962C8B-B14F-4D97-AF65-F5344CB8AC3E}">
        <p14:creationId xmlns:p14="http://schemas.microsoft.com/office/powerpoint/2010/main" val="4106496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Map/Trace out the Network</a:t>
            </a:r>
            <a:endParaRPr lang="en-SG" b="0" dirty="0"/>
          </a:p>
        </p:txBody>
      </p:sp>
      <p:sp>
        <p:nvSpPr>
          <p:cNvPr id="3" name="Content Placeholder 2"/>
          <p:cNvSpPr>
            <a:spLocks noGrp="1"/>
          </p:cNvSpPr>
          <p:nvPr>
            <p:ph idx="1"/>
          </p:nvPr>
        </p:nvSpPr>
        <p:spPr/>
        <p:txBody>
          <a:bodyPr>
            <a:normAutofit/>
          </a:bodyPr>
          <a:lstStyle/>
          <a:p>
            <a:r>
              <a:rPr lang="en-US" sz="2400" dirty="0"/>
              <a:t>This activity involves tracing out the network architecture of the target organization.</a:t>
            </a:r>
          </a:p>
          <a:p>
            <a:r>
              <a:rPr lang="en-US" sz="2400" dirty="0"/>
              <a:t>In practice and for some reasons, the client often do not have the updated network architectural diagram.</a:t>
            </a:r>
          </a:p>
          <a:p>
            <a:r>
              <a:rPr lang="en-US" sz="2400" dirty="0"/>
              <a:t>Pen-Tester needs to do whatever they can to map/trace out the network architectural diagram of the organization.</a:t>
            </a:r>
          </a:p>
          <a:p>
            <a:r>
              <a:rPr lang="en-US" sz="2400" dirty="0"/>
              <a:t>Mapping networks gives a better understanding of underlying network infrastructure of the organization.</a:t>
            </a:r>
          </a:p>
          <a:p>
            <a:r>
              <a:rPr lang="en-US" sz="2400" dirty="0"/>
              <a:t>Network mapping makes testing, evaluating security of network easy and efficient.</a:t>
            </a:r>
          </a:p>
          <a:p>
            <a:pPr lvl="1"/>
            <a:endParaRPr lang="en-US" sz="2400" dirty="0"/>
          </a:p>
        </p:txBody>
      </p:sp>
    </p:spTree>
    <p:extLst>
      <p:ext uri="{BB962C8B-B14F-4D97-AF65-F5344CB8AC3E}">
        <p14:creationId xmlns:p14="http://schemas.microsoft.com/office/powerpoint/2010/main" val="3623692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066800"/>
            <a:ext cx="2667000" cy="1477328"/>
          </a:xfrm>
          <a:prstGeom prst="rect">
            <a:avLst/>
          </a:prstGeom>
          <a:noFill/>
        </p:spPr>
        <p:txBody>
          <a:bodyPr wrap="square" rtlCol="0">
            <a:spAutoFit/>
          </a:bodyPr>
          <a:lstStyle/>
          <a:p>
            <a:r>
              <a:rPr lang="en-SG" sz="1800" dirty="0"/>
              <a:t>Use of </a:t>
            </a:r>
            <a:r>
              <a:rPr lang="en-SG" sz="1800" dirty="0" err="1"/>
              <a:t>Zenmap</a:t>
            </a:r>
            <a:r>
              <a:rPr lang="en-SG" sz="1800" dirty="0"/>
              <a:t> to do traceroute and map out the devices connect to the first router/</a:t>
            </a:r>
            <a:r>
              <a:rPr lang="en-SG" sz="1800" dirty="0" err="1"/>
              <a:t>gatway</a:t>
            </a:r>
            <a:r>
              <a:rPr lang="en-SG" sz="1800" dirty="0"/>
              <a:t>.</a:t>
            </a:r>
          </a:p>
        </p:txBody>
      </p:sp>
      <p:pic>
        <p:nvPicPr>
          <p:cNvPr id="5" name="Picture 4"/>
          <p:cNvPicPr>
            <a:picLocks noChangeAspect="1"/>
          </p:cNvPicPr>
          <p:nvPr/>
        </p:nvPicPr>
        <p:blipFill>
          <a:blip r:embed="rId2"/>
          <a:stretch>
            <a:fillRect/>
          </a:stretch>
        </p:blipFill>
        <p:spPr>
          <a:xfrm>
            <a:off x="2844510" y="1036320"/>
            <a:ext cx="9105900" cy="5743575"/>
          </a:xfrm>
          <a:prstGeom prst="rect">
            <a:avLst/>
          </a:prstGeom>
        </p:spPr>
      </p:pic>
      <p:sp>
        <p:nvSpPr>
          <p:cNvPr id="4" name="Down Arrow 3"/>
          <p:cNvSpPr/>
          <p:nvPr/>
        </p:nvSpPr>
        <p:spPr bwMode="auto">
          <a:xfrm rot="2340071">
            <a:off x="6708630" y="1615753"/>
            <a:ext cx="533400" cy="682841"/>
          </a:xfrm>
          <a:prstGeom prst="downArrow">
            <a:avLst>
              <a:gd name="adj1" fmla="val 50000"/>
              <a:gd name="adj2" fmla="val 76104"/>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sp>
        <p:nvSpPr>
          <p:cNvPr id="6" name="Down Arrow 5"/>
          <p:cNvSpPr/>
          <p:nvPr/>
        </p:nvSpPr>
        <p:spPr bwMode="auto">
          <a:xfrm rot="19375080">
            <a:off x="8004850" y="5678757"/>
            <a:ext cx="345193" cy="634057"/>
          </a:xfrm>
          <a:prstGeom prst="downArrow">
            <a:avLst>
              <a:gd name="adj1" fmla="val 50000"/>
              <a:gd name="adj2" fmla="val 76104"/>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sp>
        <p:nvSpPr>
          <p:cNvPr id="7" name="TextBox 6"/>
          <p:cNvSpPr txBox="1"/>
          <p:nvPr/>
        </p:nvSpPr>
        <p:spPr>
          <a:xfrm>
            <a:off x="6015772" y="5407967"/>
            <a:ext cx="1919115" cy="461665"/>
          </a:xfrm>
          <a:prstGeom prst="rect">
            <a:avLst/>
          </a:prstGeom>
          <a:noFill/>
        </p:spPr>
        <p:txBody>
          <a:bodyPr wrap="none" rtlCol="0">
            <a:spAutoFit/>
          </a:bodyPr>
          <a:lstStyle/>
          <a:p>
            <a:r>
              <a:rPr lang="en-SG" dirty="0"/>
              <a:t>First router</a:t>
            </a:r>
          </a:p>
        </p:txBody>
      </p:sp>
      <p:sp>
        <p:nvSpPr>
          <p:cNvPr id="8" name="Down Arrow 7"/>
          <p:cNvSpPr/>
          <p:nvPr/>
        </p:nvSpPr>
        <p:spPr bwMode="auto">
          <a:xfrm rot="2340071">
            <a:off x="5636460" y="1218347"/>
            <a:ext cx="533400" cy="682841"/>
          </a:xfrm>
          <a:prstGeom prst="downArrow">
            <a:avLst>
              <a:gd name="adj1" fmla="val 50000"/>
              <a:gd name="adj2" fmla="val 76104"/>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SG"/>
          </a:p>
        </p:txBody>
      </p:sp>
    </p:spTree>
    <p:extLst>
      <p:ext uri="{BB962C8B-B14F-4D97-AF65-F5344CB8AC3E}">
        <p14:creationId xmlns:p14="http://schemas.microsoft.com/office/powerpoint/2010/main" val="2188766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0" dirty="0"/>
              <a:t>Activity L6.2 – Exploration (Individual)</a:t>
            </a:r>
          </a:p>
        </p:txBody>
      </p:sp>
      <p:sp>
        <p:nvSpPr>
          <p:cNvPr id="3" name="Content Placeholder 2"/>
          <p:cNvSpPr>
            <a:spLocks noGrp="1"/>
          </p:cNvSpPr>
          <p:nvPr>
            <p:ph idx="1"/>
          </p:nvPr>
        </p:nvSpPr>
        <p:spPr>
          <a:xfrm>
            <a:off x="508000" y="1066800"/>
            <a:ext cx="4140200" cy="5181600"/>
          </a:xfrm>
        </p:spPr>
        <p:txBody>
          <a:bodyPr/>
          <a:lstStyle/>
          <a:p>
            <a:r>
              <a:rPr lang="en-SG" sz="2400" b="0" dirty="0"/>
              <a:t>Use the </a:t>
            </a:r>
            <a:r>
              <a:rPr lang="en-SG" sz="2400" b="0" dirty="0" err="1"/>
              <a:t>zenmap</a:t>
            </a:r>
            <a:r>
              <a:rPr lang="en-SG" sz="2400" b="0" dirty="0"/>
              <a:t> that you have installed in the hacking-lab CD, do not on the VPN, make sure your machine is connected to your wireless router via a RJ45 cable and the network setting of your VM is bridged.</a:t>
            </a:r>
          </a:p>
          <a:p>
            <a:r>
              <a:rPr lang="en-SG" sz="2400" b="0" dirty="0"/>
              <a:t>Run the quick traceroute in </a:t>
            </a:r>
            <a:r>
              <a:rPr lang="en-SG" sz="2400" b="0" dirty="0" err="1"/>
              <a:t>zenmap</a:t>
            </a:r>
            <a:r>
              <a:rPr lang="en-SG" sz="2400" b="0" dirty="0"/>
              <a:t> to </a:t>
            </a:r>
            <a:r>
              <a:rPr lang="en-SG" sz="2400" b="0" dirty="0">
                <a:hlinkClick r:id="rId2"/>
              </a:rPr>
              <a:t>www.sg</a:t>
            </a:r>
            <a:r>
              <a:rPr lang="en-SG" sz="2400" b="0" dirty="0"/>
              <a:t>, see if you find any local machines connected to the same gateway.</a:t>
            </a:r>
          </a:p>
          <a:p>
            <a:r>
              <a:rPr lang="en-SG" sz="2400" b="0" dirty="0"/>
              <a:t>No submission needed. </a:t>
            </a:r>
          </a:p>
        </p:txBody>
      </p:sp>
      <p:sp>
        <p:nvSpPr>
          <p:cNvPr id="4" name="Rectangle 3"/>
          <p:cNvSpPr/>
          <p:nvPr/>
        </p:nvSpPr>
        <p:spPr>
          <a:xfrm>
            <a:off x="5949165" y="3198168"/>
            <a:ext cx="293670" cy="461665"/>
          </a:xfrm>
          <a:prstGeom prst="rect">
            <a:avLst/>
          </a:prstGeom>
        </p:spPr>
        <p:txBody>
          <a:bodyPr wrap="none">
            <a:spAutoFit/>
          </a:bodyPr>
          <a:lstStyle/>
          <a:p>
            <a:r>
              <a:rPr lang="en-SG" dirty="0"/>
              <a:t> </a:t>
            </a:r>
          </a:p>
        </p:txBody>
      </p:sp>
      <p:pic>
        <p:nvPicPr>
          <p:cNvPr id="5" name="Picture 4"/>
          <p:cNvPicPr>
            <a:picLocks noChangeAspect="1"/>
          </p:cNvPicPr>
          <p:nvPr/>
        </p:nvPicPr>
        <p:blipFill>
          <a:blip r:embed="rId3"/>
          <a:stretch>
            <a:fillRect/>
          </a:stretch>
        </p:blipFill>
        <p:spPr>
          <a:xfrm>
            <a:off x="4710915" y="1204912"/>
            <a:ext cx="7029450" cy="4448175"/>
          </a:xfrm>
          <a:prstGeom prst="rect">
            <a:avLst/>
          </a:prstGeom>
        </p:spPr>
      </p:pic>
    </p:spTree>
    <p:extLst>
      <p:ext uri="{BB962C8B-B14F-4D97-AF65-F5344CB8AC3E}">
        <p14:creationId xmlns:p14="http://schemas.microsoft.com/office/powerpoint/2010/main" val="1092830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Other Scanning &amp; Mapping Tools</a:t>
            </a:r>
          </a:p>
        </p:txBody>
      </p:sp>
    </p:spTree>
    <p:extLst>
      <p:ext uri="{BB962C8B-B14F-4D97-AF65-F5344CB8AC3E}">
        <p14:creationId xmlns:p14="http://schemas.microsoft.com/office/powerpoint/2010/main" val="1324507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76" y="-135920"/>
            <a:ext cx="8229600" cy="864096"/>
          </a:xfrm>
        </p:spPr>
        <p:txBody>
          <a:bodyPr>
            <a:normAutofit/>
          </a:bodyPr>
          <a:lstStyle/>
          <a:p>
            <a:r>
              <a:rPr lang="en-US" b="0" dirty="0"/>
              <a:t>Angry IP Scanner</a:t>
            </a:r>
            <a:endParaRPr lang="en-SG" b="0" dirty="0"/>
          </a:p>
        </p:txBody>
      </p:sp>
      <p:sp>
        <p:nvSpPr>
          <p:cNvPr id="3" name="Content Placeholder 2"/>
          <p:cNvSpPr>
            <a:spLocks noGrp="1"/>
          </p:cNvSpPr>
          <p:nvPr>
            <p:ph idx="1"/>
          </p:nvPr>
        </p:nvSpPr>
        <p:spPr>
          <a:xfrm>
            <a:off x="609600" y="923122"/>
            <a:ext cx="5630416" cy="5098166"/>
          </a:xfrm>
        </p:spPr>
        <p:txBody>
          <a:bodyPr>
            <a:normAutofit/>
          </a:bodyPr>
          <a:lstStyle/>
          <a:p>
            <a:r>
              <a:rPr lang="en-SG" sz="2000" dirty="0"/>
              <a:t>IP Scanner - Designed for scanning of multiple hosts</a:t>
            </a:r>
            <a:endParaRPr lang="en-US" sz="2000" dirty="0"/>
          </a:p>
          <a:p>
            <a:r>
              <a:rPr lang="en-SG" sz="2000" dirty="0"/>
              <a:t>Scan an IP range and report if specific ports are open. </a:t>
            </a:r>
          </a:p>
          <a:p>
            <a:r>
              <a:rPr lang="en-SG" sz="2000" dirty="0"/>
              <a:t>Pings each IP address to check if it's alive</a:t>
            </a:r>
          </a:p>
          <a:p>
            <a:r>
              <a:rPr lang="en-SG" sz="2000" dirty="0"/>
              <a:t>Optionally it can resolve hostname, determines the MAC address, scans ports, etc. </a:t>
            </a:r>
          </a:p>
          <a:p>
            <a:r>
              <a:rPr lang="en-SG" sz="2000" dirty="0"/>
              <a:t>The amount of gathered data about each host can be extended with plugins. </a:t>
            </a:r>
          </a:p>
          <a:p>
            <a:endParaRPr lang="en-SG"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903667"/>
            <a:ext cx="4282083" cy="420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352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7528" y="1182352"/>
            <a:ext cx="8229600" cy="4525963"/>
          </a:xfrm>
        </p:spPr>
        <p:txBody>
          <a:bodyPr>
            <a:normAutofit/>
          </a:bodyPr>
          <a:lstStyle/>
          <a:p>
            <a:r>
              <a:rPr lang="en-US" sz="1800" dirty="0"/>
              <a:t>Download Angry IP Scanner from </a:t>
            </a:r>
            <a:r>
              <a:rPr lang="en-US" sz="1800" dirty="0">
                <a:hlinkClick r:id="rId2"/>
              </a:rPr>
              <a:t>www.angryip.org/w/download</a:t>
            </a:r>
            <a:endParaRPr lang="en-US" sz="1800" dirty="0"/>
          </a:p>
          <a:p>
            <a:r>
              <a:rPr lang="en-US" sz="1800" dirty="0"/>
              <a:t>Enter the IP address of the target system in the host or IP address field or enter a range and click Start to perform a conventional scan of standard ports</a:t>
            </a:r>
            <a:endParaRPr lang="en-SG" sz="18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672" y="2746465"/>
            <a:ext cx="4752528" cy="342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4966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NetCraft</a:t>
            </a:r>
            <a:endParaRPr lang="en-US" b="0" dirty="0"/>
          </a:p>
        </p:txBody>
      </p:sp>
      <p:sp>
        <p:nvSpPr>
          <p:cNvPr id="3" name="Content Placeholder 2"/>
          <p:cNvSpPr>
            <a:spLocks noGrp="1"/>
          </p:cNvSpPr>
          <p:nvPr>
            <p:ph idx="1"/>
          </p:nvPr>
        </p:nvSpPr>
        <p:spPr>
          <a:xfrm>
            <a:off x="609600" y="1355171"/>
            <a:ext cx="10820400" cy="4525963"/>
          </a:xfrm>
        </p:spPr>
        <p:txBody>
          <a:bodyPr>
            <a:normAutofit/>
          </a:bodyPr>
          <a:lstStyle/>
          <a:p>
            <a:r>
              <a:rPr lang="en-US" sz="2400" dirty="0"/>
              <a:t>Tool that </a:t>
            </a:r>
            <a:r>
              <a:rPr lang="en-SG" sz="2400" dirty="0"/>
              <a:t>fingerprint an operating system. </a:t>
            </a:r>
          </a:p>
          <a:p>
            <a:r>
              <a:rPr lang="en-SG" sz="2400" dirty="0"/>
              <a:t>Used to determine the OS and web server software version numbers.</a:t>
            </a:r>
          </a:p>
          <a:p>
            <a:r>
              <a:rPr lang="en-SG" sz="2400" dirty="0"/>
              <a:t>A website that periodically polls web servers to determine the operating system version and the web server software version. </a:t>
            </a:r>
          </a:p>
          <a:p>
            <a:r>
              <a:rPr lang="en-SG" sz="2400" dirty="0" err="1"/>
              <a:t>Netcraft</a:t>
            </a:r>
            <a:r>
              <a:rPr lang="en-SG" sz="2400" dirty="0"/>
              <a:t> can provide useful information the hacker can use in identifying vulnerabilities in the web server software. In addition,</a:t>
            </a:r>
          </a:p>
          <a:p>
            <a:r>
              <a:rPr lang="en-SG" sz="2400" dirty="0" err="1"/>
              <a:t>Netcraft</a:t>
            </a:r>
            <a:r>
              <a:rPr lang="en-SG" sz="2400" dirty="0"/>
              <a:t> has an </a:t>
            </a:r>
            <a:r>
              <a:rPr lang="en-SG" sz="2400" dirty="0" err="1"/>
              <a:t>antiphishing</a:t>
            </a:r>
            <a:r>
              <a:rPr lang="en-SG" sz="2400" dirty="0"/>
              <a:t> toolbar and web server verification tool to make sure you’re using the actual web server rather than a spoofed web server. </a:t>
            </a:r>
          </a:p>
        </p:txBody>
      </p:sp>
    </p:spTree>
    <p:extLst>
      <p:ext uri="{BB962C8B-B14F-4D97-AF65-F5344CB8AC3E}">
        <p14:creationId xmlns:p14="http://schemas.microsoft.com/office/powerpoint/2010/main" val="351603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30" y="-75218"/>
            <a:ext cx="8229600" cy="792162"/>
          </a:xfrm>
        </p:spPr>
        <p:txBody>
          <a:bodyPr>
            <a:normAutofit/>
          </a:bodyPr>
          <a:lstStyle/>
          <a:p>
            <a:r>
              <a:rPr lang="en-US" b="0" dirty="0"/>
              <a:t>Recap: Pen-Test Process Model</a:t>
            </a:r>
          </a:p>
        </p:txBody>
      </p:sp>
      <p:sp>
        <p:nvSpPr>
          <p:cNvPr id="4" name="Plaque 3"/>
          <p:cNvSpPr/>
          <p:nvPr/>
        </p:nvSpPr>
        <p:spPr>
          <a:xfrm>
            <a:off x="4434037" y="1159166"/>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Planning</a:t>
            </a:r>
          </a:p>
        </p:txBody>
      </p:sp>
      <p:sp>
        <p:nvSpPr>
          <p:cNvPr id="5" name="Plaque 4"/>
          <p:cNvSpPr/>
          <p:nvPr/>
        </p:nvSpPr>
        <p:spPr>
          <a:xfrm>
            <a:off x="5043637" y="2146303"/>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Reconnaissance</a:t>
            </a:r>
          </a:p>
        </p:txBody>
      </p:sp>
      <p:sp>
        <p:nvSpPr>
          <p:cNvPr id="6" name="Plaque 5"/>
          <p:cNvSpPr/>
          <p:nvPr/>
        </p:nvSpPr>
        <p:spPr>
          <a:xfrm>
            <a:off x="5790730" y="3123048"/>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Scanning</a:t>
            </a:r>
          </a:p>
        </p:txBody>
      </p:sp>
      <p:sp>
        <p:nvSpPr>
          <p:cNvPr id="7" name="Plaque 6"/>
          <p:cNvSpPr/>
          <p:nvPr/>
        </p:nvSpPr>
        <p:spPr>
          <a:xfrm>
            <a:off x="6410965" y="4266048"/>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Exploit Systems</a:t>
            </a:r>
          </a:p>
        </p:txBody>
      </p:sp>
      <p:sp>
        <p:nvSpPr>
          <p:cNvPr id="8" name="Plaque 7"/>
          <p:cNvSpPr/>
          <p:nvPr/>
        </p:nvSpPr>
        <p:spPr>
          <a:xfrm>
            <a:off x="7010982" y="5332848"/>
            <a:ext cx="1981200" cy="685800"/>
          </a:xfrm>
          <a:prstGeom prst="plaque">
            <a:avLst/>
          </a:prstGeom>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a:t>
            </a:r>
          </a:p>
        </p:txBody>
      </p:sp>
      <p:sp>
        <p:nvSpPr>
          <p:cNvPr id="10" name="Curved Left Arrow 9"/>
          <p:cNvSpPr/>
          <p:nvPr/>
        </p:nvSpPr>
        <p:spPr>
          <a:xfrm rot="20275297">
            <a:off x="6729619" y="1104083"/>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sp>
        <p:nvSpPr>
          <p:cNvPr id="11" name="Curved Left Arrow 10"/>
          <p:cNvSpPr/>
          <p:nvPr/>
        </p:nvSpPr>
        <p:spPr>
          <a:xfrm rot="19746109">
            <a:off x="7393569" y="2271738"/>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pic>
        <p:nvPicPr>
          <p:cNvPr id="15" name="Picture 14" descr="56.jpg"/>
          <p:cNvPicPr>
            <a:picLocks noGrp="1" noChangeAspect="1"/>
          </p:cNvPicPr>
          <p:nvPr isPhoto="1"/>
        </p:nvPicPr>
        <p:blipFill rotWithShape="1">
          <a:blip r:embed="rId3">
            <a:lum/>
          </a:blip>
          <a:srcRect l="9739" t="58182" r="79000" b="20909"/>
          <a:stretch/>
        </p:blipFill>
        <p:spPr>
          <a:xfrm>
            <a:off x="4300444" y="2086133"/>
            <a:ext cx="616527" cy="862306"/>
          </a:xfrm>
          <a:prstGeom prst="rect">
            <a:avLst/>
          </a:prstGeom>
          <a:ln>
            <a:noFill/>
          </a:ln>
          <a:effectLst>
            <a:outerShdw blurRad="292100" dist="139700" dir="2700000" algn="tl" rotWithShape="0">
              <a:srgbClr val="333333">
                <a:alpha val="65000"/>
              </a:srgbClr>
            </a:outerShdw>
          </a:effectLst>
        </p:spPr>
      </p:pic>
      <p:pic>
        <p:nvPicPr>
          <p:cNvPr id="16" name="Picture 15" descr="56.jpg"/>
          <p:cNvPicPr>
            <a:picLocks noGrp="1" noChangeAspect="1"/>
          </p:cNvPicPr>
          <p:nvPr isPhoto="1"/>
        </p:nvPicPr>
        <p:blipFill rotWithShape="1">
          <a:blip r:embed="rId3">
            <a:lum/>
          </a:blip>
          <a:srcRect l="26250" t="58182" r="63097" b="20909"/>
          <a:stretch/>
        </p:blipFill>
        <p:spPr>
          <a:xfrm>
            <a:off x="5107653" y="3088684"/>
            <a:ext cx="562352" cy="831476"/>
          </a:xfrm>
          <a:prstGeom prst="rect">
            <a:avLst/>
          </a:prstGeom>
          <a:ln>
            <a:noFill/>
          </a:ln>
          <a:effectLst>
            <a:outerShdw blurRad="292100" dist="139700" dir="2700000" algn="tl" rotWithShape="0">
              <a:srgbClr val="333333">
                <a:alpha val="65000"/>
              </a:srgbClr>
            </a:outerShdw>
          </a:effectLst>
        </p:spPr>
      </p:pic>
      <p:pic>
        <p:nvPicPr>
          <p:cNvPr id="17" name="Picture 16" descr="56.jpg"/>
          <p:cNvPicPr>
            <a:picLocks noGrp="1" noChangeAspect="1"/>
          </p:cNvPicPr>
          <p:nvPr isPhoto="1"/>
        </p:nvPicPr>
        <p:blipFill rotWithShape="1">
          <a:blip r:embed="rId3">
            <a:lum/>
          </a:blip>
          <a:srcRect l="42685" t="61970" r="47424" b="23132"/>
          <a:stretch/>
        </p:blipFill>
        <p:spPr>
          <a:xfrm>
            <a:off x="5667852" y="4286301"/>
            <a:ext cx="650227" cy="737758"/>
          </a:xfrm>
          <a:prstGeom prst="rect">
            <a:avLst/>
          </a:prstGeom>
          <a:ln>
            <a:noFill/>
          </a:ln>
          <a:effectLst>
            <a:outerShdw blurRad="292100" dist="139700" dir="2700000" algn="tl" rotWithShape="0">
              <a:srgbClr val="333333">
                <a:alpha val="65000"/>
              </a:srgbClr>
            </a:outerShdw>
          </a:effec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3678932" y="809904"/>
            <a:ext cx="602818" cy="1035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4585" y="5246797"/>
            <a:ext cx="540667" cy="8579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Striped Right Arrow 17"/>
          <p:cNvSpPr/>
          <p:nvPr/>
        </p:nvSpPr>
        <p:spPr>
          <a:xfrm>
            <a:off x="4176659" y="3331547"/>
            <a:ext cx="432048" cy="58861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Curved Left Arrow 22"/>
          <p:cNvSpPr/>
          <p:nvPr/>
        </p:nvSpPr>
        <p:spPr>
          <a:xfrm rot="19746109">
            <a:off x="8136465" y="3276463"/>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sp>
        <p:nvSpPr>
          <p:cNvPr id="24" name="Curved Left Arrow 23"/>
          <p:cNvSpPr/>
          <p:nvPr/>
        </p:nvSpPr>
        <p:spPr>
          <a:xfrm rot="19746109">
            <a:off x="8752137" y="4308150"/>
            <a:ext cx="734292" cy="1287394"/>
          </a:xfrm>
          <a:prstGeom prst="curvedLeftArrow">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solidFill>
                <a:schemeClr val="tx1"/>
              </a:solidFill>
            </a:endParaRPr>
          </a:p>
        </p:txBody>
      </p:sp>
    </p:spTree>
    <p:custDataLst>
      <p:tags r:id="rId1"/>
    </p:custDataLst>
    <p:extLst>
      <p:ext uri="{BB962C8B-B14F-4D97-AF65-F5344CB8AC3E}">
        <p14:creationId xmlns:p14="http://schemas.microsoft.com/office/powerpoint/2010/main" val="3950242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6553200" cy="4525963"/>
          </a:xfrm>
        </p:spPr>
        <p:txBody>
          <a:bodyPr>
            <a:normAutofit/>
          </a:bodyPr>
          <a:lstStyle/>
          <a:p>
            <a:r>
              <a:rPr lang="en-SG" sz="2400" dirty="0"/>
              <a:t>Use </a:t>
            </a:r>
            <a:r>
              <a:rPr lang="en-SG" sz="2400" dirty="0" err="1"/>
              <a:t>Netcraft</a:t>
            </a:r>
            <a:r>
              <a:rPr lang="en-SG" sz="2400" dirty="0"/>
              <a:t> to identify the OS or a web server.</a:t>
            </a:r>
          </a:p>
          <a:p>
            <a:r>
              <a:rPr lang="en-SG" sz="2400" dirty="0"/>
              <a:t>Open a web browser to the </a:t>
            </a:r>
            <a:r>
              <a:rPr lang="en-SG" sz="2400" dirty="0" err="1"/>
              <a:t>Netcraft</a:t>
            </a:r>
            <a:r>
              <a:rPr lang="en-SG" sz="2400" dirty="0"/>
              <a:t> website, </a:t>
            </a:r>
            <a:r>
              <a:rPr lang="en-SG" sz="2400" dirty="0">
                <a:hlinkClick r:id="rId2"/>
              </a:rPr>
              <a:t>www.netcraft.com</a:t>
            </a:r>
            <a:r>
              <a:rPr lang="en-SG" sz="2400" dirty="0"/>
              <a:t>.</a:t>
            </a:r>
          </a:p>
          <a:p>
            <a:r>
              <a:rPr lang="en-SG" sz="2400" dirty="0"/>
              <a:t>Type a website name in the What’s That Site Running? field in the upper-left corner of the screen.</a:t>
            </a:r>
          </a:p>
          <a:p>
            <a:r>
              <a:rPr lang="en-SG" sz="2400" dirty="0"/>
              <a:t>Scroll down to Hosting History to see what OS and web server software are running on the server.</a:t>
            </a:r>
          </a:p>
          <a:p>
            <a:endParaRPr lang="en-US" sz="24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37" t="3164" r="80313" b="51632"/>
          <a:stretch/>
        </p:blipFill>
        <p:spPr bwMode="auto">
          <a:xfrm>
            <a:off x="7896200" y="1527990"/>
            <a:ext cx="2286000" cy="3740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240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9610"/>
            <a:ext cx="11049000" cy="578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1201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Summary</a:t>
            </a:r>
          </a:p>
        </p:txBody>
      </p:sp>
    </p:spTree>
    <p:extLst>
      <p:ext uri="{BB962C8B-B14F-4D97-AF65-F5344CB8AC3E}">
        <p14:creationId xmlns:p14="http://schemas.microsoft.com/office/powerpoint/2010/main" val="4166331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Summary</a:t>
            </a:r>
            <a:endParaRPr lang="en-SG" b="0" dirty="0"/>
          </a:p>
        </p:txBody>
      </p:sp>
      <p:sp>
        <p:nvSpPr>
          <p:cNvPr id="6" name="Content Placeholder 2"/>
          <p:cNvSpPr>
            <a:spLocks noGrp="1"/>
          </p:cNvSpPr>
          <p:nvPr>
            <p:ph idx="1"/>
          </p:nvPr>
        </p:nvSpPr>
        <p:spPr>
          <a:xfrm>
            <a:off x="609600" y="1066800"/>
            <a:ext cx="10820400" cy="5181600"/>
          </a:xfrm>
        </p:spPr>
        <p:txBody>
          <a:bodyPr>
            <a:normAutofit/>
          </a:bodyPr>
          <a:lstStyle/>
          <a:p>
            <a:r>
              <a:rPr lang="en-US" sz="2800" dirty="0"/>
              <a:t>We have covered the following:</a:t>
            </a:r>
          </a:p>
          <a:p>
            <a:r>
              <a:rPr lang="en-US" sz="2400" dirty="0"/>
              <a:t>Concept of Internal Network</a:t>
            </a:r>
          </a:p>
          <a:p>
            <a:r>
              <a:rPr lang="en-SG" sz="2400" dirty="0"/>
              <a:t>Determine Internal Networks within an Organization</a:t>
            </a:r>
          </a:p>
          <a:p>
            <a:r>
              <a:rPr lang="en-SG" sz="2400" dirty="0"/>
              <a:t>Scan for Host Devices within Internal Network</a:t>
            </a:r>
            <a:endParaRPr lang="en-US" sz="2400" dirty="0"/>
          </a:p>
          <a:p>
            <a:pPr lvl="1"/>
            <a:r>
              <a:rPr lang="en-US" sz="1800" dirty="0"/>
              <a:t>Network Sweeping</a:t>
            </a:r>
          </a:p>
          <a:p>
            <a:pPr lvl="1"/>
            <a:r>
              <a:rPr lang="en-US" sz="1900" dirty="0"/>
              <a:t>Port Scanning</a:t>
            </a:r>
          </a:p>
          <a:p>
            <a:pPr lvl="1"/>
            <a:r>
              <a:rPr lang="en-US" sz="1900" dirty="0"/>
              <a:t>OS Fingerprinting</a:t>
            </a:r>
          </a:p>
          <a:p>
            <a:pPr lvl="1"/>
            <a:r>
              <a:rPr lang="en-US" sz="1900" dirty="0"/>
              <a:t>Version Scanning</a:t>
            </a:r>
          </a:p>
          <a:p>
            <a:pPr marL="342891" lvl="1" indent="-342891">
              <a:buClr>
                <a:schemeClr val="tx2"/>
              </a:buClr>
              <a:buSzPct val="140000"/>
            </a:pPr>
            <a:r>
              <a:rPr lang="en-US" sz="2400" dirty="0">
                <a:solidFill>
                  <a:schemeClr val="tx1"/>
                </a:solidFill>
              </a:rPr>
              <a:t>Network Mapping</a:t>
            </a:r>
          </a:p>
          <a:p>
            <a:r>
              <a:rPr lang="en-US" sz="2400" dirty="0"/>
              <a:t>Other Network Scanning Tools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SG" sz="2000" dirty="0"/>
          </a:p>
        </p:txBody>
      </p:sp>
    </p:spTree>
    <p:extLst>
      <p:ext uri="{BB962C8B-B14F-4D97-AF65-F5344CB8AC3E}">
        <p14:creationId xmlns:p14="http://schemas.microsoft.com/office/powerpoint/2010/main" val="3184981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Q&amp;A</a:t>
            </a:r>
          </a:p>
        </p:txBody>
      </p:sp>
    </p:spTree>
    <p:extLst>
      <p:ext uri="{BB962C8B-B14F-4D97-AF65-F5344CB8AC3E}">
        <p14:creationId xmlns:p14="http://schemas.microsoft.com/office/powerpoint/2010/main" val="3913146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US" sz="4800" dirty="0"/>
              <a:t>Concept of Internal Network</a:t>
            </a:r>
          </a:p>
        </p:txBody>
      </p:sp>
    </p:spTree>
    <p:extLst>
      <p:ext uri="{BB962C8B-B14F-4D97-AF65-F5344CB8AC3E}">
        <p14:creationId xmlns:p14="http://schemas.microsoft.com/office/powerpoint/2010/main" val="1228351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0" dirty="0"/>
              <a:t>Concept of Internal Network</a:t>
            </a:r>
          </a:p>
        </p:txBody>
      </p:sp>
      <p:sp>
        <p:nvSpPr>
          <p:cNvPr id="11" name="Content Placeholder 10"/>
          <p:cNvSpPr>
            <a:spLocks noGrp="1"/>
          </p:cNvSpPr>
          <p:nvPr>
            <p:ph idx="1"/>
          </p:nvPr>
        </p:nvSpPr>
        <p:spPr>
          <a:xfrm>
            <a:off x="762000" y="914400"/>
            <a:ext cx="9525000" cy="1711206"/>
          </a:xfrm>
        </p:spPr>
        <p:txBody>
          <a:bodyPr/>
          <a:lstStyle/>
          <a:p>
            <a:r>
              <a:rPr lang="en-SG" sz="1800" dirty="0"/>
              <a:t>Below diagram depicts a typical network of an organization before the cloud era. Any devices that needs to be accessed from the Internal will be placed in the DMZ (Demilitarized zone). In this way, they can also be accessed by machines seating behind the 2nd Firewall (i.e. Internal Network).</a:t>
            </a:r>
          </a:p>
          <a:p>
            <a:endParaRPr lang="en-SG" sz="1800" dirty="0"/>
          </a:p>
        </p:txBody>
      </p:sp>
      <p:pic>
        <p:nvPicPr>
          <p:cNvPr id="12" name="Picture 11"/>
          <p:cNvPicPr>
            <a:picLocks noChangeAspect="1"/>
          </p:cNvPicPr>
          <p:nvPr/>
        </p:nvPicPr>
        <p:blipFill>
          <a:blip r:embed="rId2"/>
          <a:stretch>
            <a:fillRect/>
          </a:stretch>
        </p:blipFill>
        <p:spPr>
          <a:xfrm>
            <a:off x="1676400" y="2057400"/>
            <a:ext cx="8703128" cy="3962400"/>
          </a:xfrm>
          <a:prstGeom prst="rect">
            <a:avLst/>
          </a:prstGeom>
        </p:spPr>
      </p:pic>
    </p:spTree>
    <p:extLst>
      <p:ext uri="{BB962C8B-B14F-4D97-AF65-F5344CB8AC3E}">
        <p14:creationId xmlns:p14="http://schemas.microsoft.com/office/powerpoint/2010/main" val="3180062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10871200" cy="5181600"/>
          </a:xfrm>
        </p:spPr>
        <p:txBody>
          <a:bodyPr/>
          <a:lstStyle/>
          <a:p>
            <a:r>
              <a:rPr lang="en-SG" sz="2800" b="0" dirty="0"/>
              <a:t>The internal machines seating behind the second firewall, e.g. Database Server and Application Server use IP address of a subnet defined by the </a:t>
            </a:r>
            <a:r>
              <a:rPr lang="en-SG" sz="2800" b="0" dirty="0" err="1"/>
              <a:t>dhcp</a:t>
            </a:r>
            <a:r>
              <a:rPr lang="en-SG" sz="2800" b="0" dirty="0"/>
              <a:t> server running in the firewall. </a:t>
            </a:r>
          </a:p>
          <a:p>
            <a:r>
              <a:rPr lang="en-SG" sz="2800" b="0" dirty="0"/>
              <a:t>There is also NAT (Network Translation Service) provided by the same firewall and as such machines are protected within the Internal Network as the firewall can be configured to allow certain traffics flowing in and out.</a:t>
            </a:r>
          </a:p>
          <a:p>
            <a:pPr marL="0" indent="0">
              <a:buNone/>
            </a:pPr>
            <a:br>
              <a:rPr lang="en-SG" sz="2800" b="0" dirty="0"/>
            </a:br>
            <a:endParaRPr lang="en-SG" sz="2800" b="0" dirty="0"/>
          </a:p>
          <a:p>
            <a:endParaRPr lang="en-SG" sz="2800" b="0" dirty="0"/>
          </a:p>
        </p:txBody>
      </p:sp>
    </p:spTree>
    <p:extLst>
      <p:ext uri="{BB962C8B-B14F-4D97-AF65-F5344CB8AC3E}">
        <p14:creationId xmlns:p14="http://schemas.microsoft.com/office/powerpoint/2010/main" val="2883089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2209800" y="1981200"/>
            <a:ext cx="7772400" cy="1524000"/>
          </a:xfrm>
        </p:spPr>
        <p:txBody>
          <a:bodyPr/>
          <a:lstStyle/>
          <a:p>
            <a:pPr algn="ctr"/>
            <a:r>
              <a:rPr lang="en-SG" sz="4800" dirty="0"/>
              <a:t>Determine Internal Networks within an Organization</a:t>
            </a:r>
            <a:endParaRPr lang="en-US" sz="4800" dirty="0"/>
          </a:p>
        </p:txBody>
      </p:sp>
    </p:spTree>
    <p:extLst>
      <p:ext uri="{BB962C8B-B14F-4D97-AF65-F5344CB8AC3E}">
        <p14:creationId xmlns:p14="http://schemas.microsoft.com/office/powerpoint/2010/main" val="1441432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FC263C1BB8CE419EB5D4898E29476C" ma:contentTypeVersion="2" ma:contentTypeDescription="Create a new document." ma:contentTypeScope="" ma:versionID="615e6d275176d44f918c8c0632d8f860">
  <xsd:schema xmlns:xsd="http://www.w3.org/2001/XMLSchema" xmlns:xs="http://www.w3.org/2001/XMLSchema" xmlns:p="http://schemas.microsoft.com/office/2006/metadata/properties" xmlns:ns2="b3cb7993-a6de-4faf-ad31-2d728e621b0d" targetNamespace="http://schemas.microsoft.com/office/2006/metadata/properties" ma:root="true" ma:fieldsID="51aeffd96d6e409178f3a28261d73039" ns2:_="">
    <xsd:import namespace="b3cb7993-a6de-4faf-ad31-2d728e621b0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cb7993-a6de-4faf-ad31-2d728e621b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D48B6A-8CCD-43B8-AE2A-F9FFFEF3725E}">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90F9249D-19EB-46BC-9C30-607F39234D8F}">
  <ds:schemaRefs>
    <ds:schemaRef ds:uri="http://schemas.microsoft.com/sharepoint/v3/contenttype/forms"/>
  </ds:schemaRefs>
</ds:datastoreItem>
</file>

<file path=customXml/itemProps3.xml><?xml version="1.0" encoding="utf-8"?>
<ds:datastoreItem xmlns:ds="http://schemas.openxmlformats.org/officeDocument/2006/customXml" ds:itemID="{0D5CDC6C-E7B2-491B-BABF-446BEC9495ED}">
  <ds:schemaRefs>
    <ds:schemaRef ds:uri="http://schemas.microsoft.com/office/2006/metadata/contentType"/>
    <ds:schemaRef ds:uri="http://schemas.microsoft.com/office/2006/metadata/properties/metaAttributes"/>
    <ds:schemaRef ds:uri="http://www.w3.org/2000/xmlns/"/>
    <ds:schemaRef ds:uri="http://www.w3.org/2001/XMLSchema"/>
    <ds:schemaRef ds:uri="b3cb7993-a6de-4faf-ad31-2d728e621b0d"/>
  </ds:schemaRefs>
</ds:datastoreItem>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15676</TotalTime>
  <Words>1860</Words>
  <Application>Microsoft Office PowerPoint</Application>
  <PresentationFormat>Widescreen</PresentationFormat>
  <Paragraphs>222</Paragraphs>
  <Slides>54</Slides>
  <Notes>1</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Contport</vt:lpstr>
      <vt:lpstr>PowerPoint Presentation</vt:lpstr>
      <vt:lpstr>Learning Outcomes</vt:lpstr>
      <vt:lpstr>Learning Objectives</vt:lpstr>
      <vt:lpstr>Contents</vt:lpstr>
      <vt:lpstr>Recap: Pen-Test Process Model</vt:lpstr>
      <vt:lpstr>PowerPoint Presentation</vt:lpstr>
      <vt:lpstr>Concept of Internal Network</vt:lpstr>
      <vt:lpstr>PowerPoint Presentation</vt:lpstr>
      <vt:lpstr>PowerPoint Presentation</vt:lpstr>
      <vt:lpstr>Known Approaches to look for Internal Networks</vt:lpstr>
      <vt:lpstr>PowerPoint Presentation</vt:lpstr>
      <vt:lpstr>PowerPoint Presentation</vt:lpstr>
      <vt:lpstr>PowerPoint Presentation</vt:lpstr>
      <vt:lpstr>Activity L6.1 – Thinking (Individual)</vt:lpstr>
      <vt:lpstr>PowerPoint Presentation</vt:lpstr>
      <vt:lpstr>Network ID comes First</vt:lpstr>
      <vt:lpstr>PowerPoint Presentation</vt:lpstr>
      <vt:lpstr>PowerPoint Presentation</vt:lpstr>
      <vt:lpstr>PowerPoint Presentation</vt:lpstr>
      <vt:lpstr>Network Sweeping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port?</vt:lpstr>
      <vt:lpstr>PowerPoint Presentation</vt:lpstr>
      <vt:lpstr>PowerPoint Presentation</vt:lpstr>
      <vt:lpstr>Port is Open?</vt:lpstr>
      <vt:lpstr>Port Scanning</vt:lpstr>
      <vt:lpstr>PowerPoint Presentation</vt:lpstr>
      <vt:lpstr>PowerPoint Presentation</vt:lpstr>
      <vt:lpstr>PowerPoint Presentation</vt:lpstr>
      <vt:lpstr>PowerPoint Presentation</vt:lpstr>
      <vt:lpstr>What is OS Fingerprinting ?</vt:lpstr>
      <vt:lpstr>PowerPoint Presentation</vt:lpstr>
      <vt:lpstr>PowerPoint Presentation</vt:lpstr>
      <vt:lpstr>Version Scanning</vt:lpstr>
      <vt:lpstr>PowerPoint Presentation</vt:lpstr>
      <vt:lpstr>PowerPoint Presentation</vt:lpstr>
      <vt:lpstr>Map/Trace out the Network</vt:lpstr>
      <vt:lpstr>PowerPoint Presentation</vt:lpstr>
      <vt:lpstr>Activity L6.2 – Exploration (Individual)</vt:lpstr>
      <vt:lpstr>PowerPoint Presentation</vt:lpstr>
      <vt:lpstr>Angry IP Scanner</vt:lpstr>
      <vt:lpstr>PowerPoint Presentation</vt:lpstr>
      <vt:lpstr>NetCraft</vt:lpstr>
      <vt:lpstr>PowerPoint Presentation</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 2012 Week 1 Module Overview</dc:title>
  <dc:creator>Lee Chin Seng</dc:creator>
  <cp:lastModifiedBy>Hock Guan TAN (NP)</cp:lastModifiedBy>
  <cp:revision>640</cp:revision>
  <cp:lastPrinted>2000-08-04T01:42:18Z</cp:lastPrinted>
  <dcterms:created xsi:type="dcterms:W3CDTF">1995-05-28T16:29:18Z</dcterms:created>
  <dcterms:modified xsi:type="dcterms:W3CDTF">2021-05-28T03:25:48Z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0286cb9-b49f-4646-87a5-340028348160_Enabled">
    <vt:lpwstr>true</vt:lpwstr>
  </property>
  <property fmtid="{D5CDD505-2E9C-101B-9397-08002B2CF9AE}" pid="3" name="MSIP_Label_30286cb9-b49f-4646-87a5-340028348160_SetDate">
    <vt:lpwstr>2021-04-26T08:50:17Z</vt:lpwstr>
  </property>
  <property fmtid="{D5CDD505-2E9C-101B-9397-08002B2CF9AE}" pid="4" name="MSIP_Label_30286cb9-b49f-4646-87a5-340028348160_Method">
    <vt:lpwstr>Standard</vt:lpwstr>
  </property>
  <property fmtid="{D5CDD505-2E9C-101B-9397-08002B2CF9AE}" pid="5" name="MSIP_Label_30286cb9-b49f-4646-87a5-340028348160_Name">
    <vt:lpwstr>30286cb9-b49f-4646-87a5-340028348160</vt:lpwstr>
  </property>
  <property fmtid="{D5CDD505-2E9C-101B-9397-08002B2CF9AE}" pid="6" name="MSIP_Label_30286cb9-b49f-4646-87a5-340028348160_SiteId">
    <vt:lpwstr>cba9e115-3016-4462-a1ab-a565cba0cdf1</vt:lpwstr>
  </property>
  <property fmtid="{D5CDD505-2E9C-101B-9397-08002B2CF9AE}" pid="7" name="MSIP_Label_30286cb9-b49f-4646-87a5-340028348160_ActionId">
    <vt:lpwstr>b59ac144-a45d-4e46-a4f1-eb75a4004954</vt:lpwstr>
  </property>
  <property fmtid="{D5CDD505-2E9C-101B-9397-08002B2CF9AE}" pid="8" name="MSIP_Label_30286cb9-b49f-4646-87a5-340028348160_ContentBits">
    <vt:lpwstr>1</vt:lpwstr>
  </property>
  <property fmtid="{D5CDD505-2E9C-101B-9397-08002B2CF9AE}" pid="9" name="ContentTypeId">
    <vt:lpwstr>0x0101004EFC263C1BB8CE419EB5D4898E29476C</vt:lpwstr>
  </property>
</Properties>
</file>